
<file path=[Content_Types].xml><?xml version="1.0" encoding="utf-8"?>
<Types xmlns="http://schemas.openxmlformats.org/package/2006/content-types">
  <Default Extension="xml" ContentType="application/xml"/>
  <Default Extension="docx" ContentType="application/vnd.openxmlformats-officedocument.wordprocessingml.document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mov" ContentType="video/unknown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24"/>
  </p:notesMasterIdLst>
  <p:sldIdLst>
    <p:sldId id="256" r:id="rId2"/>
    <p:sldId id="257" r:id="rId3"/>
    <p:sldId id="278" r:id="rId4"/>
    <p:sldId id="265" r:id="rId5"/>
    <p:sldId id="276" r:id="rId6"/>
    <p:sldId id="277" r:id="rId7"/>
    <p:sldId id="258" r:id="rId8"/>
    <p:sldId id="266" r:id="rId9"/>
    <p:sldId id="260" r:id="rId10"/>
    <p:sldId id="261" r:id="rId11"/>
    <p:sldId id="268" r:id="rId12"/>
    <p:sldId id="267" r:id="rId13"/>
    <p:sldId id="272" r:id="rId14"/>
    <p:sldId id="270" r:id="rId15"/>
    <p:sldId id="271" r:id="rId16"/>
    <p:sldId id="279" r:id="rId17"/>
    <p:sldId id="273" r:id="rId18"/>
    <p:sldId id="274" r:id="rId19"/>
    <p:sldId id="275" r:id="rId20"/>
    <p:sldId id="269" r:id="rId21"/>
    <p:sldId id="259" r:id="rId22"/>
    <p:sldId id="264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7" autoAdjust="0"/>
    <p:restoredTop sz="99692" autoAdjust="0"/>
  </p:normalViewPr>
  <p:slideViewPr>
    <p:cSldViewPr snapToGrid="0" snapToObjects="1">
      <p:cViewPr varScale="1">
        <p:scale>
          <a:sx n="115" d="100"/>
          <a:sy n="115" d="100"/>
        </p:scale>
        <p:origin x="-480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1" d="100"/>
          <a:sy n="91" d="100"/>
        </p:scale>
        <p:origin x="-2584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26024C-D1F1-5546-ABCC-D429B05BD7C0}" type="datetimeFigureOut">
              <a:rPr lang="en-US" smtClean="0"/>
              <a:t>4/16/12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E8A3FD-4691-D244-8A67-9AC1DB5FC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065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Have fun</a:t>
            </a:r>
            <a:r>
              <a:rPr lang="en-US" dirty="0" smtClean="0">
                <a:solidFill>
                  <a:srgbClr val="FF0000"/>
                </a:solidFill>
              </a:rPr>
              <a:t>! Breathe!</a:t>
            </a:r>
          </a:p>
          <a:p>
            <a:endParaRPr lang="en-US" dirty="0"/>
          </a:p>
          <a:p>
            <a:r>
              <a:rPr lang="en-US" dirty="0" smtClean="0"/>
              <a:t>Hi everyone. My name is Will and I’m a senior mechanical engineer.</a:t>
            </a:r>
          </a:p>
          <a:p>
            <a:endParaRPr lang="en-US" dirty="0"/>
          </a:p>
          <a:p>
            <a:r>
              <a:rPr lang="en-US" dirty="0" smtClean="0"/>
              <a:t>Today I’d like to tell you something I’m truly passionate about: 3D printing.</a:t>
            </a:r>
          </a:p>
          <a:p>
            <a:endParaRPr lang="en-US" dirty="0"/>
          </a:p>
          <a:p>
            <a:r>
              <a:rPr lang="en-US" dirty="0" smtClean="0"/>
              <a:t>Specifically, I’d like to </a:t>
            </a:r>
            <a:r>
              <a:rPr lang="en-US" dirty="0" smtClean="0"/>
              <a:t>talk about the future of the technology and a few of the technical challenges that are left to be tackled to improve the quality of 3D printed objects.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6203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7745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7745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that we’re</a:t>
            </a:r>
            <a:r>
              <a:rPr lang="en-US" baseline="0" dirty="0" smtClean="0"/>
              <a:t> able to characterize the flow of an extruder, let’s look at some theoretical causes of imprecise flow.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742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</a:t>
            </a:r>
            <a:r>
              <a:rPr lang="en-US" baseline="0" dirty="0" smtClean="0"/>
              <a:t> of the major effects that make the </a:t>
            </a:r>
            <a:r>
              <a:rPr lang="en-US" baseline="0" dirty="0" err="1" smtClean="0"/>
              <a:t>flowrate</a:t>
            </a:r>
            <a:r>
              <a:rPr lang="en-US" baseline="0" dirty="0" smtClean="0"/>
              <a:t> hard to predict is the movement of the melt-zone.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melt-zone is the area in the hot-end in which the filament becomes molten just before it reaches the nozzle.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size of the melt-zone is governed, in large part, by the speed at which the filament is pushed through the hot-end. A filament that is pushed into the hot-end quickly will have less time to become molten than one inserted slowly, thereby creating a smaller melt-zone.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Intuitively, a larger melt-zone implies a higher average temperature in the hot-end. This higher temperature means the melt flow is more runny (or less viscous).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happens, then, when an extruder is suddenly commanded to increase its </a:t>
            </a:r>
            <a:r>
              <a:rPr lang="en-US" baseline="0" dirty="0" err="1" smtClean="0"/>
              <a:t>flowrate</a:t>
            </a:r>
            <a:r>
              <a:rPr lang="en-US" baseline="0" dirty="0" smtClean="0"/>
              <a:t> is that the melt-zone shrinks and the extruder under-deposits material (since the melt is becoming more viscous). Similarly, when an extruder is told to suddenly stop extruding, the melt-zone increases in size and the extruder over-deposits material (since the melt is becoming less viscous).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742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</a:t>
            </a:r>
            <a:r>
              <a:rPr lang="en-US" baseline="0" dirty="0" smtClean="0"/>
              <a:t> of the major effects that make the </a:t>
            </a:r>
            <a:r>
              <a:rPr lang="en-US" baseline="0" dirty="0" err="1" smtClean="0"/>
              <a:t>flowrate</a:t>
            </a:r>
            <a:r>
              <a:rPr lang="en-US" baseline="0" dirty="0" smtClean="0"/>
              <a:t> hard to predict is the movement of the melt-zone.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melt-zone is the area in the hot-end in which the filament becomes molten just before it reaches the nozzle.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size of the melt-zone is governed, in large part, by the speed at which the filament is pushed through the hot-end. A filament that is pushed into the hot-end quickly will have less time to become molten than one inserted slowly, thereby creating a smaller melt-zone.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Intuitively, a larger melt-zone implies a higher average temperature in the hot-end. This higher temperature means the melt flow is more runny (or less viscous).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happens, then, when an extruder is suddenly commanded to increase its </a:t>
            </a:r>
            <a:r>
              <a:rPr lang="en-US" baseline="0" dirty="0" err="1" smtClean="0"/>
              <a:t>flowrate</a:t>
            </a:r>
            <a:r>
              <a:rPr lang="en-US" baseline="0" dirty="0" smtClean="0"/>
              <a:t> is that the melt-zone shrinks and the extruder under-deposits material (since the melt is becoming more viscous). Similarly, when an extruder is told to suddenly stop extruding, the melt-zone increases in size and the extruder over-deposits material (since the melt is becoming less viscous).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742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Many imperfections in the printing process are caused by poor knowledge of an extruder’s flow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21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74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121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I’d like to ask you all a question: Show of hands… Who’s heard of 3D printing or knows what it is?</a:t>
            </a:r>
          </a:p>
          <a:p>
            <a:endParaRPr lang="en-US" dirty="0"/>
          </a:p>
          <a:p>
            <a:r>
              <a:rPr lang="en-US" dirty="0" smtClean="0"/>
              <a:t>Okay. That’s great. Well for those of you who don’t know…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3D </a:t>
            </a:r>
            <a:r>
              <a:rPr lang="en-US" dirty="0" smtClean="0"/>
              <a:t>printing is</a:t>
            </a:r>
            <a:r>
              <a:rPr lang="en-US" baseline="0" dirty="0" smtClean="0"/>
              <a:t> a way of creating physical objects from virtual 3D designs</a:t>
            </a:r>
            <a:r>
              <a:rPr lang="en-US" baseline="0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It’s an additive process which means that objects are built layer by layer. </a:t>
            </a:r>
          </a:p>
          <a:p>
            <a:endParaRPr lang="en-US" dirty="0"/>
          </a:p>
          <a:p>
            <a:r>
              <a:rPr lang="en-US" dirty="0" smtClean="0"/>
              <a:t>There are many different types of 3D printing and today I’ll focus on one called fused deposition modeling.</a:t>
            </a:r>
          </a:p>
          <a:p>
            <a:endParaRPr lang="en-US" dirty="0"/>
          </a:p>
          <a:p>
            <a:r>
              <a:rPr lang="en-US" i="1" dirty="0" smtClean="0"/>
              <a:t>Fused deposition modeling gets its name from the layers of thermoplastic that are fused together and built up to form an object.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254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process looks something like this…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214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two main parts of a 3D printer:</a:t>
            </a:r>
          </a:p>
          <a:p>
            <a:endParaRPr lang="en-US" dirty="0"/>
          </a:p>
          <a:p>
            <a:r>
              <a:rPr lang="en-US" dirty="0" smtClean="0"/>
              <a:t>The first is the </a:t>
            </a:r>
            <a:r>
              <a:rPr lang="en-US" dirty="0" err="1" smtClean="0"/>
              <a:t>cartesian</a:t>
            </a:r>
            <a:r>
              <a:rPr lang="en-US" dirty="0" smtClean="0"/>
              <a:t> gantry system. You can think of this as just a movable platform. The gantry is responsible for precisely positioning the extruder </a:t>
            </a:r>
            <a:r>
              <a:rPr lang="en-US" dirty="0" smtClean="0">
                <a:solidFill>
                  <a:srgbClr val="FF0000"/>
                </a:solidFill>
              </a:rPr>
              <a:t>[show extruder]</a:t>
            </a:r>
            <a:r>
              <a:rPr lang="en-US" dirty="0" smtClean="0"/>
              <a:t> over the build platform </a:t>
            </a:r>
            <a:r>
              <a:rPr lang="en-US" dirty="0" smtClean="0">
                <a:solidFill>
                  <a:srgbClr val="FF0000"/>
                </a:solidFill>
              </a:rPr>
              <a:t>[show build platform]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Then there’s the thermoplastic extruder. The extruder is what deposits material, thermoplastic in this case.</a:t>
            </a:r>
          </a:p>
          <a:p>
            <a:endParaRPr lang="en-US" dirty="0"/>
          </a:p>
          <a:p>
            <a:r>
              <a:rPr lang="en-US" dirty="0" smtClean="0"/>
              <a:t>The extruder takes a plastic filament input </a:t>
            </a:r>
            <a:r>
              <a:rPr lang="en-US" dirty="0" smtClean="0">
                <a:solidFill>
                  <a:srgbClr val="FF0000"/>
                </a:solidFill>
              </a:rPr>
              <a:t>[like this] </a:t>
            </a:r>
            <a:r>
              <a:rPr lang="en-US" dirty="0" smtClean="0"/>
              <a:t>and forces it through a heated nozzle where it melts the plastic and pushes it out as super fine angle hair spaghetti.</a:t>
            </a:r>
          </a:p>
          <a:p>
            <a:endParaRPr lang="en-US" dirty="0"/>
          </a:p>
          <a:p>
            <a:r>
              <a:rPr lang="en-US" dirty="0" smtClean="0"/>
              <a:t>The extruder is then moved over the build platform and deposits material to draw a picture. Once the layer is complete, it moves up one layer height and draws the next layer.</a:t>
            </a:r>
          </a:p>
          <a:p>
            <a:endParaRPr lang="en-US" dirty="0"/>
          </a:p>
          <a:p>
            <a:r>
              <a:rPr lang="en-US" dirty="0" smtClean="0"/>
              <a:t>This process is repeated until the full object </a:t>
            </a:r>
            <a:r>
              <a:rPr lang="en-US" dirty="0" smtClean="0"/>
              <a:t>is complete. </a:t>
            </a:r>
            <a:r>
              <a:rPr lang="en-US" dirty="0" smtClean="0">
                <a:solidFill>
                  <a:srgbClr val="FF0000"/>
                </a:solidFill>
              </a:rPr>
              <a:t>[Show example object]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603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But wait…</a:t>
            </a:r>
            <a:r>
              <a:rPr lang="en-US" baseline="0" dirty="0" smtClean="0">
                <a:solidFill>
                  <a:srgbClr val="000000"/>
                </a:solidFill>
              </a:rPr>
              <a:t> W</a:t>
            </a:r>
            <a:r>
              <a:rPr lang="en-US" dirty="0" smtClean="0">
                <a:solidFill>
                  <a:srgbClr val="000000"/>
                </a:solidFill>
              </a:rPr>
              <a:t>hy should you care about 3D printing?</a:t>
            </a:r>
          </a:p>
          <a:p>
            <a:endParaRPr lang="en-US" dirty="0" smtClean="0"/>
          </a:p>
          <a:p>
            <a:r>
              <a:rPr lang="en-US" dirty="0" smtClean="0"/>
              <a:t>Well… there’s a problem with manufacturing</a:t>
            </a:r>
            <a:r>
              <a:rPr lang="en-US" baseline="0" dirty="0" smtClean="0"/>
              <a:t> today.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Let’s say you have a design that you want to have manufactured…. Maybe it’s the perfect case for your iPhone.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have to choose one of two routes to get it made: 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have the design machined but it’ll be really expensive per unit and only makes sense if you want a very small number of units.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Or… You can have the design injection molded. It costs thousands of dollars up-front but you can have each subsequent unit for only a couple of dollars.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neither of these work for you… There’s this big gap in the middle for cheap low-run production.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here’s where 3D printing comes in… 3D printing is a cheap way to do production in relatively small quantities.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9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more… 3D printing is all automated</a:t>
            </a:r>
            <a:r>
              <a:rPr lang="en-US" baseline="0" dirty="0" smtClean="0"/>
              <a:t> so its relatively easy to use.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gives people like me and you, people who may not necessarily have the means to make things, the power to make and produce our own products.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can make a plastic object in my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dorm room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would ordinarily require a whole machine shop with thousands of dollars of tools.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There’s this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 from manufacturing as a purely corporate activity to one that we can engage with on a personal level.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what really excites me about 3d printing..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It’s how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3D printing can empower individuals to make things and share those things with others.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745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Visible layers</a:t>
            </a:r>
          </a:p>
          <a:p>
            <a:r>
              <a:rPr lang="en-US" dirty="0" smtClean="0"/>
              <a:t>Ridges, bumps, and gaps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241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7731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8A3FD-4691-D244-8A67-9AC1DB5FC83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39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483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36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371600"/>
            <a:ext cx="1943100" cy="4114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371600"/>
            <a:ext cx="5676900" cy="4114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146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10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9529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3505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3505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71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64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130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561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3173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74817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99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Rectangle 13"/>
          <p:cNvSpPr>
            <a:spLocks noChangeArrowheads="1"/>
          </p:cNvSpPr>
          <p:nvPr/>
        </p:nvSpPr>
        <p:spPr bwMode="auto">
          <a:xfrm>
            <a:off x="0" y="1143000"/>
            <a:ext cx="9144000" cy="457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371600"/>
            <a:ext cx="7772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1038" name="Picture 14" descr="Tufts_logo+univ-white"/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0" b="89630" l="0" r="99684">
                        <a14:foregroundMark x1="43354" y1="42222" x2="43354" y2="42222"/>
                        <a14:foregroundMark x1="57278" y1="28148" x2="57278" y2="28148"/>
                        <a14:foregroundMark x1="73734" y1="49630" x2="73734" y2="49630"/>
                        <a14:foregroundMark x1="90506" y1="60000" x2="90506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0" y="6032500"/>
            <a:ext cx="1397000" cy="59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1E7DC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1E7DC1"/>
          </a:solidFill>
          <a:latin typeface="Verdana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1E7DC1"/>
          </a:solidFill>
          <a:latin typeface="Verdana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1E7DC1"/>
          </a:solidFill>
          <a:latin typeface="Verdana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1E7DC1"/>
          </a:solidFill>
          <a:latin typeface="Verdana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1E7DC1"/>
          </a:solidFill>
          <a:latin typeface="Verdana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1E7DC1"/>
          </a:solidFill>
          <a:latin typeface="Verdana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1E7DC1"/>
          </a:solidFill>
          <a:latin typeface="Verdana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1E7DC1"/>
          </a:solidFill>
          <a:latin typeface="Verdana" charset="0"/>
          <a:ea typeface="ＭＳ Ｐゴシック" charset="0"/>
        </a:defRPr>
      </a:lvl9pPr>
    </p:titleStyle>
    <p:bodyStyle>
      <a:lvl1pPr marL="114300" indent="-11430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114300" algn="l" rtl="0" eaLnBrk="1" fontAlgn="base" hangingPunct="1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+mn-ea"/>
        </a:defRPr>
      </a:lvl2pPr>
      <a:lvl3pPr marL="1028700" indent="-1143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  <a:ea typeface="+mn-ea"/>
        </a:defRPr>
      </a:lvl3pPr>
      <a:lvl4pPr marL="1485900" indent="-114300" algn="l" rtl="0" eaLnBrk="1" fontAlgn="base" hangingPunct="1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1943100" indent="-1143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5pPr>
      <a:lvl6pPr marL="2400300" indent="-1143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6pPr>
      <a:lvl7pPr marL="2857500" indent="-1143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7pPr>
      <a:lvl8pPr marL="3314700" indent="-1143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8pPr>
      <a:lvl9pPr marL="3771900" indent="-1143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4.jpg"/><Relationship Id="rId6" Type="http://schemas.openxmlformats.org/officeDocument/2006/relationships/image" Target="../media/image15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microsoft.com/office/2007/relationships/hdphoto" Target="../media/hdphoto5.wdp"/><Relationship Id="rId5" Type="http://schemas.openxmlformats.org/officeDocument/2006/relationships/image" Target="../media/image19.png"/><Relationship Id="rId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microsoft.com/office/2007/relationships/hdphoto" Target="../media/hdphoto7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Fused_deposition_modeling" TargetMode="External"/><Relationship Id="rId4" Type="http://schemas.openxmlformats.org/officeDocument/2006/relationships/hyperlink" Target="http://reprap.org/wiki/Category:Extruders" TargetMode="External"/><Relationship Id="rId5" Type="http://schemas.openxmlformats.org/officeDocument/2006/relationships/hyperlink" Target="http://store.makerbot.com/plastic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oingboing.net/2009/06/13/can-bre-pettis-repli.html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2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3D Printing: </a:t>
            </a:r>
            <a:br>
              <a:rPr lang="en-US" dirty="0" smtClean="0"/>
            </a:br>
            <a:r>
              <a:rPr lang="en-US" dirty="0" smtClean="0"/>
              <a:t>Why it Matters and </a:t>
            </a:r>
            <a:br>
              <a:rPr lang="en-US" dirty="0" smtClean="0"/>
            </a:br>
            <a:r>
              <a:rPr lang="en-US" dirty="0" smtClean="0"/>
              <a:t>How it Can be </a:t>
            </a:r>
            <a:r>
              <a:rPr lang="en-US" dirty="0"/>
              <a:t>I</a:t>
            </a:r>
            <a:r>
              <a:rPr lang="en-US" dirty="0" smtClean="0"/>
              <a:t>mproved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Will Langford</a:t>
            </a:r>
          </a:p>
          <a:p>
            <a:r>
              <a:rPr lang="en-US" dirty="0" smtClean="0"/>
              <a:t>Tufts University</a:t>
            </a:r>
          </a:p>
          <a:p>
            <a:r>
              <a:rPr lang="en-US" dirty="0" smtClean="0"/>
              <a:t>EM 52: Technical Writing</a:t>
            </a:r>
          </a:p>
          <a:p>
            <a:r>
              <a:rPr lang="en-US" dirty="0" smtClean="0"/>
              <a:t>Spring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31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Characterizing an Extruder’s Flow:</a:t>
            </a:r>
            <a:br>
              <a:rPr lang="en-US" dirty="0" smtClean="0"/>
            </a:b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i="1" dirty="0" smtClean="0"/>
              <a:t>Dynamic Modeling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35052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grpSp>
        <p:nvGrpSpPr>
          <p:cNvPr id="11" name="Group 10"/>
          <p:cNvGrpSpPr/>
          <p:nvPr/>
        </p:nvGrpSpPr>
        <p:grpSpPr>
          <a:xfrm>
            <a:off x="0" y="324078"/>
            <a:ext cx="9144000" cy="369332"/>
            <a:chOff x="175141" y="324078"/>
            <a:chExt cx="8926241" cy="369332"/>
          </a:xfrm>
        </p:grpSpPr>
        <p:sp>
          <p:nvSpPr>
            <p:cNvPr id="8" name="Rectangle 7"/>
            <p:cNvSpPr/>
            <p:nvPr/>
          </p:nvSpPr>
          <p:spPr>
            <a:xfrm>
              <a:off x="175141" y="324078"/>
              <a:ext cx="2935224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000000"/>
                  </a:solidFill>
                  <a:ea typeface="ＭＳ Ｐゴシック" charset="0"/>
                  <a:cs typeface="Verdana"/>
                </a:rPr>
                <a:t>Characterizing the flow 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208846" y="324078"/>
              <a:ext cx="2865323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Theoretical Causes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72650" y="324078"/>
              <a:ext cx="2928732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Practical Improvements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789593" y="2404937"/>
            <a:ext cx="5564814" cy="681072"/>
            <a:chOff x="1824795" y="1957308"/>
            <a:chExt cx="5836939" cy="714377"/>
          </a:xfrm>
        </p:grpSpPr>
        <p:sp>
          <p:nvSpPr>
            <p:cNvPr id="12" name="Rectangle 11"/>
            <p:cNvSpPr/>
            <p:nvPr/>
          </p:nvSpPr>
          <p:spPr bwMode="auto">
            <a:xfrm>
              <a:off x="1824795" y="2248372"/>
              <a:ext cx="1282918" cy="423313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000" b="0" i="0" u="none" strike="noStrike" cap="none" normalizeH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Verdana"/>
                  <a:ea typeface="ＭＳ Ｐゴシック" charset="0"/>
                  <a:cs typeface="Verdana"/>
                </a:rPr>
                <a:t>Input</a:t>
              </a:r>
              <a:endParaRPr kumimoji="0" lang="en-US" sz="20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Verdana"/>
                <a:ea typeface="ＭＳ Ｐゴシック" charset="0"/>
                <a:cs typeface="Verdana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378816" y="2248372"/>
              <a:ext cx="1282918" cy="423313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000" b="0" i="0" u="none" strike="noStrike" cap="none" normalizeH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Verdana"/>
                  <a:ea typeface="ＭＳ Ｐゴシック" charset="0"/>
                  <a:cs typeface="Verdana"/>
                </a:rPr>
                <a:t>Output</a:t>
              </a:r>
              <a:endParaRPr kumimoji="0" lang="en-US" sz="20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Verdana"/>
                <a:ea typeface="ＭＳ Ｐゴシック" charset="0"/>
                <a:cs typeface="Verdana"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3361210" y="1957308"/>
              <a:ext cx="2764109" cy="626347"/>
              <a:chOff x="3379711" y="1957308"/>
              <a:chExt cx="2764109" cy="626347"/>
            </a:xfrm>
          </p:grpSpPr>
          <p:sp>
            <p:nvSpPr>
              <p:cNvPr id="14" name="Right Arrow 13"/>
              <p:cNvSpPr/>
              <p:nvPr/>
            </p:nvSpPr>
            <p:spPr bwMode="auto">
              <a:xfrm>
                <a:off x="3379711" y="2336402"/>
                <a:ext cx="2764109" cy="247253"/>
              </a:xfrm>
              <a:prstGeom prst="rightArrow">
                <a:avLst/>
              </a:prstGeom>
              <a:solidFill>
                <a:schemeClr val="bg2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-25000">
                  <a:ln>
                    <a:noFill/>
                  </a:ln>
                  <a:solidFill>
                    <a:srgbClr val="000000"/>
                  </a:solidFill>
                  <a:effectLst/>
                  <a:latin typeface="Times" charset="0"/>
                  <a:ea typeface="ＭＳ Ｐゴシック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3785551" y="1957308"/>
                <a:ext cx="19524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Dynamic Model</a:t>
                </a:r>
                <a:endParaRPr lang="en-US" dirty="0"/>
              </a:p>
            </p:txBody>
          </p:sp>
        </p:grpSp>
      </p:grpSp>
      <p:sp>
        <p:nvSpPr>
          <p:cNvPr id="19" name="TextBox 18"/>
          <p:cNvSpPr txBox="1"/>
          <p:nvPr/>
        </p:nvSpPr>
        <p:spPr>
          <a:xfrm>
            <a:off x="1308707" y="3125622"/>
            <a:ext cx="2678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e.g. desired flow-rate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604395" y="3125622"/>
            <a:ext cx="253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e.g. actual flow-rate</a:t>
            </a:r>
            <a:endParaRPr lang="en-US" dirty="0"/>
          </a:p>
        </p:txBody>
      </p:sp>
      <p:pic>
        <p:nvPicPr>
          <p:cNvPr id="23" name="Picture 22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33" b="96561" l="2921" r="97079">
                        <a14:foregroundMark x1="71478" y1="94444" x2="4467" y2="77513"/>
                        <a14:foregroundMark x1="83677" y1="21429" x2="2234" y2="14021"/>
                        <a14:foregroundMark x1="20619" y1="96561" x2="12715" y2="56085"/>
                        <a14:foregroundMark x1="41065" y1="4233" x2="14605" y2="34127"/>
                        <a14:foregroundMark x1="91581" y1="74074" x2="81443" y2="73545"/>
                        <a14:foregroundMark x1="84364" y1="87037" x2="68729" y2="88624"/>
                        <a14:foregroundMark x1="91753" y1="88624" x2="84536" y2="83862"/>
                        <a14:foregroundMark x1="37973" y1="66402" x2="37285" y2="64021"/>
                        <a14:foregroundMark x1="41065" y1="66138" x2="41065" y2="66138"/>
                        <a14:backgroundMark x1="72337" y1="90476" x2="95017" y2="92328"/>
                        <a14:backgroundMark x1="76632" y1="91799" x2="76117" y2="97884"/>
                        <a14:backgroundMark x1="88660" y1="25926" x2="88316" y2="34392"/>
                        <a14:backgroundMark x1="89863" y1="35450" x2="97595" y2="35450"/>
                        <a14:backgroundMark x1="90034" y1="25926" x2="98110" y2="26190"/>
                        <a14:backgroundMark x1="98454" y1="95767" x2="90722" y2="94974"/>
                        <a14:backgroundMark x1="39519" y1="59524" x2="39519" y2="59524"/>
                        <a14:backgroundMark x1="43127" y1="62169" x2="43127" y2="62169"/>
                        <a14:backgroundMark x1="26632" y1="57143" x2="30756" y2="53175"/>
                        <a14:backgroundMark x1="19759" y1="50794" x2="19416" y2="57672"/>
                        <a14:backgroundMark x1="20619" y1="58201" x2="36598" y2="58730"/>
                        <a14:backgroundMark x1="36082" y1="59524" x2="42096" y2="65079"/>
                        <a14:backgroundMark x1="42784" y1="65079" x2="51203" y2="67196"/>
                        <a14:backgroundMark x1="52921" y1="67460" x2="58763" y2="51852"/>
                        <a14:backgroundMark x1="19931" y1="48677" x2="58247" y2="50265"/>
                        <a14:backgroundMark x1="56873" y1="51852" x2="56873" y2="51852"/>
                        <a14:backgroundMark x1="54296" y1="56878" x2="50515" y2="58466"/>
                        <a14:backgroundMark x1="47595" y1="60317" x2="43643" y2="50265"/>
                        <a14:backgroundMark x1="51890" y1="63228" x2="46564" y2="61376"/>
                        <a14:backgroundMark x1="23368" y1="50529" x2="36770" y2="55026"/>
                        <a14:backgroundMark x1="39175" y1="52116" x2="42268" y2="56614"/>
                        <a14:backgroundMark x1="43986" y1="58995" x2="43986" y2="58995"/>
                        <a14:backgroundMark x1="52405" y1="67725" x2="51546" y2="67989"/>
                        <a14:backgroundMark x1="32818" y1="61111" x2="31959" y2="51852"/>
                        <a14:backgroundMark x1="35567" y1="60847" x2="35739" y2="49206"/>
                        <a14:backgroundMark x1="45876" y1="61905" x2="45533" y2="48413"/>
                        <a14:backgroundMark x1="41409" y1="59524" x2="40722" y2="50000"/>
                        <a14:backgroundMark x1="49313" y1="57672" x2="47079" y2="50265"/>
                        <a14:backgroundMark x1="53436" y1="61376" x2="53265" y2="54762"/>
                        <a14:backgroundMark x1="22852" y1="56085" x2="22852" y2="53439"/>
                        <a14:backgroundMark x1="19931" y1="56085" x2="21306" y2="47354"/>
                        <a14:backgroundMark x1="20962" y1="56614" x2="26976" y2="51058"/>
                        <a14:backgroundMark x1="21821" y1="50794" x2="31100" y2="51852"/>
                        <a14:backgroundMark x1="21306" y1="58730" x2="21478" y2="47884"/>
                        <a14:backgroundMark x1="20447" y1="60582" x2="18557" y2="48148"/>
                        <a14:backgroundMark x1="37285" y1="61640" x2="39175" y2="48148"/>
                        <a14:backgroundMark x1="40722" y1="62434" x2="45876" y2="44180"/>
                        <a14:backgroundMark x1="45017" y1="63492" x2="50515" y2="47884"/>
                        <a14:backgroundMark x1="50859" y1="64815" x2="55326" y2="44974"/>
                        <a14:backgroundMark x1="56014" y1="56349" x2="48797" y2="46561"/>
                        <a14:backgroundMark x1="57904" y1="60582" x2="56701" y2="44974"/>
                        <a14:backgroundMark x1="45017" y1="58201" x2="39347" y2="55556"/>
                        <a14:backgroundMark x1="42440" y1="64550" x2="48454" y2="563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94" t="48616" r="7134" b="4328"/>
          <a:stretch/>
        </p:blipFill>
        <p:spPr bwMode="auto">
          <a:xfrm>
            <a:off x="1965830" y="3745683"/>
            <a:ext cx="5487924" cy="184334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" name="Curved Connector 24"/>
          <p:cNvCxnSpPr>
            <a:stCxn id="19" idx="2"/>
          </p:cNvCxnSpPr>
          <p:nvPr/>
        </p:nvCxnSpPr>
        <p:spPr bwMode="auto">
          <a:xfrm rot="16200000" flipH="1">
            <a:off x="2370225" y="3772749"/>
            <a:ext cx="914400" cy="358810"/>
          </a:xfrm>
          <a:prstGeom prst="curvedConnector3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7" name="Curved Connector 26"/>
          <p:cNvCxnSpPr>
            <a:stCxn id="20" idx="2"/>
          </p:cNvCxnSpPr>
          <p:nvPr/>
        </p:nvCxnSpPr>
        <p:spPr bwMode="auto">
          <a:xfrm rot="5400000">
            <a:off x="4587460" y="2271067"/>
            <a:ext cx="1058930" cy="3506704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4" name="TextBox 33"/>
          <p:cNvSpPr txBox="1"/>
          <p:nvPr/>
        </p:nvSpPr>
        <p:spPr>
          <a:xfrm>
            <a:off x="2024745" y="5491747"/>
            <a:ext cx="13388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</a:t>
            </a:r>
            <a:r>
              <a:rPr lang="en-US" sz="1000" dirty="0" err="1" smtClean="0"/>
              <a:t>Stratasys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66025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Characterizing an Extruder’s Flow:</a:t>
            </a:r>
            <a:r>
              <a:rPr lang="en-US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i="1" dirty="0" smtClean="0"/>
              <a:t>The Experiment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35052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 Turned the extruder on for five seconds:</a:t>
            </a:r>
          </a:p>
          <a:p>
            <a:pPr lvl="1"/>
            <a:r>
              <a:rPr lang="en-US" dirty="0" smtClean="0"/>
              <a:t> @ 2 RPM, 3 RPM, and 5 RPM</a:t>
            </a:r>
          </a:p>
          <a:p>
            <a:r>
              <a:rPr lang="en-US" dirty="0"/>
              <a:t> </a:t>
            </a:r>
            <a:r>
              <a:rPr lang="en-US" dirty="0" smtClean="0"/>
              <a:t>Used a camera to find the length of the extrusion at every time-frame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324078"/>
            <a:ext cx="9144000" cy="369332"/>
            <a:chOff x="175141" y="324078"/>
            <a:chExt cx="8926241" cy="369332"/>
          </a:xfrm>
        </p:grpSpPr>
        <p:sp>
          <p:nvSpPr>
            <p:cNvPr id="8" name="Rectangle 7"/>
            <p:cNvSpPr/>
            <p:nvPr/>
          </p:nvSpPr>
          <p:spPr>
            <a:xfrm>
              <a:off x="175141" y="324078"/>
              <a:ext cx="2935224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000000"/>
                  </a:solidFill>
                  <a:ea typeface="ＭＳ Ｐゴシック" charset="0"/>
                  <a:cs typeface="Verdana"/>
                </a:rPr>
                <a:t>Characterizing the flow 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208846" y="324078"/>
              <a:ext cx="2865323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Theoretical Causes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72650" y="324078"/>
              <a:ext cx="2928732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Practical Improvements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24" name="Shape 102"/>
          <p:cNvSpPr/>
          <p:nvPr/>
        </p:nvSpPr>
        <p:spPr>
          <a:xfrm>
            <a:off x="767277" y="3380045"/>
            <a:ext cx="4298750" cy="2264135"/>
          </a:xfrm>
          <a:prstGeom prst="rect">
            <a:avLst/>
          </a:prstGeom>
          <a:blipFill>
            <a:blip r:embed="rId5"/>
            <a:srcRect/>
            <a:stretch>
              <a:fillRect b="-31198"/>
            </a:stretch>
          </a:blipFill>
        </p:spPr>
      </p:sp>
      <p:pic>
        <p:nvPicPr>
          <p:cNvPr id="25" name="test_1_trimmed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40435" r="25836" b="22530"/>
          <a:stretch/>
        </p:blipFill>
        <p:spPr>
          <a:xfrm>
            <a:off x="5895727" y="3283747"/>
            <a:ext cx="1847665" cy="238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42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Macintosh HD:Users:Will:Desktop:Screen shot 2012-03-12 at 10.07.58 PM.pn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6" t="24935" r="32544" b="7989"/>
          <a:stretch/>
        </p:blipFill>
        <p:spPr bwMode="auto">
          <a:xfrm>
            <a:off x="758704" y="3292865"/>
            <a:ext cx="2071900" cy="95961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Shape 101"/>
          <p:cNvSpPr/>
          <p:nvPr/>
        </p:nvSpPr>
        <p:spPr>
          <a:xfrm>
            <a:off x="3925729" y="2073603"/>
            <a:ext cx="4736159" cy="3412797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Characterizing an Extruder’s Flow:</a:t>
            </a:r>
            <a:br>
              <a:rPr lang="en-US" dirty="0" smtClean="0"/>
            </a:br>
            <a:r>
              <a:rPr lang="en-US" dirty="0" smtClean="0"/>
              <a:t>  </a:t>
            </a:r>
            <a:r>
              <a:rPr lang="en-US" i="1" dirty="0" smtClean="0"/>
              <a:t>Fitting the Model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324078"/>
            <a:ext cx="9144000" cy="369332"/>
            <a:chOff x="175141" y="324078"/>
            <a:chExt cx="8926241" cy="369332"/>
          </a:xfrm>
        </p:grpSpPr>
        <p:sp>
          <p:nvSpPr>
            <p:cNvPr id="8" name="Rectangle 7"/>
            <p:cNvSpPr/>
            <p:nvPr/>
          </p:nvSpPr>
          <p:spPr>
            <a:xfrm>
              <a:off x="175141" y="324078"/>
              <a:ext cx="2935224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000000"/>
                  </a:solidFill>
                  <a:ea typeface="ＭＳ Ｐゴシック" charset="0"/>
                  <a:cs typeface="Verdana"/>
                </a:rPr>
                <a:t>Characterizing the flow 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208846" y="324078"/>
              <a:ext cx="2865323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Theoretical Causes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72650" y="324078"/>
              <a:ext cx="2928732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Practical Improvements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15" name="Line Callout 1 (Accent Bar) 14"/>
          <p:cNvSpPr/>
          <p:nvPr/>
        </p:nvSpPr>
        <p:spPr bwMode="auto">
          <a:xfrm rot="10800000">
            <a:off x="2130953" y="3390320"/>
            <a:ext cx="521181" cy="338439"/>
          </a:xfrm>
          <a:prstGeom prst="accentCallout1">
            <a:avLst>
              <a:gd name="adj1" fmla="val 18750"/>
              <a:gd name="adj2" fmla="val -8333"/>
              <a:gd name="adj3" fmla="val 321994"/>
              <a:gd name="adj4" fmla="val -317360"/>
            </a:avLst>
          </a:prstGeom>
          <a:solidFill>
            <a:schemeClr val="accent1">
              <a:alpha val="53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6" name="Line Callout 1 (Accent Bar) 15"/>
          <p:cNvSpPr/>
          <p:nvPr/>
        </p:nvSpPr>
        <p:spPr bwMode="auto">
          <a:xfrm rot="10800000">
            <a:off x="1964136" y="3856381"/>
            <a:ext cx="208877" cy="262561"/>
          </a:xfrm>
          <a:prstGeom prst="accentCallout1">
            <a:avLst>
              <a:gd name="adj1" fmla="val 18750"/>
              <a:gd name="adj2" fmla="val -8333"/>
              <a:gd name="adj3" fmla="val 284715"/>
              <a:gd name="adj4" fmla="val -1566021"/>
            </a:avLst>
          </a:prstGeom>
          <a:solidFill>
            <a:schemeClr val="accent1">
              <a:alpha val="53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07015" y="2821604"/>
            <a:ext cx="24284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steady-state gain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1152536" y="4252482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 constant</a:t>
            </a:r>
            <a:endParaRPr lang="en-US" sz="2000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4857414" y="2486235"/>
            <a:ext cx="192827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Straight Connector 22"/>
          <p:cNvCxnSpPr/>
          <p:nvPr/>
        </p:nvCxnSpPr>
        <p:spPr bwMode="auto">
          <a:xfrm>
            <a:off x="4557874" y="2821604"/>
            <a:ext cx="36645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7" name="Left Bracket 26"/>
          <p:cNvSpPr/>
          <p:nvPr/>
        </p:nvSpPr>
        <p:spPr bwMode="auto">
          <a:xfrm>
            <a:off x="4321164" y="2486235"/>
            <a:ext cx="86037" cy="335369"/>
          </a:xfrm>
          <a:prstGeom prst="leftBracke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cxnSp>
        <p:nvCxnSpPr>
          <p:cNvPr id="37" name="Straight Connector 36"/>
          <p:cNvCxnSpPr/>
          <p:nvPr/>
        </p:nvCxnSpPr>
        <p:spPr bwMode="auto">
          <a:xfrm>
            <a:off x="4877415" y="2486235"/>
            <a:ext cx="0" cy="26548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8" name="TextBox 37"/>
          <p:cNvSpPr txBox="1"/>
          <p:nvPr/>
        </p:nvSpPr>
        <p:spPr>
          <a:xfrm>
            <a:off x="2661389" y="5332511"/>
            <a:ext cx="18964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</a:t>
            </a:r>
            <a:r>
              <a:rPr lang="en-US" sz="1400" dirty="0" smtClean="0"/>
              <a:t>xtruder turned on</a:t>
            </a:r>
            <a:endParaRPr lang="en-US" sz="1400" dirty="0"/>
          </a:p>
        </p:txBody>
      </p:sp>
      <p:cxnSp>
        <p:nvCxnSpPr>
          <p:cNvPr id="40" name="Curved Connector 39"/>
          <p:cNvCxnSpPr>
            <a:stCxn id="38" idx="3"/>
          </p:cNvCxnSpPr>
          <p:nvPr/>
        </p:nvCxnSpPr>
        <p:spPr bwMode="auto">
          <a:xfrm flipV="1">
            <a:off x="4557874" y="5141076"/>
            <a:ext cx="319541" cy="345324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Connector 44"/>
          <p:cNvCxnSpPr/>
          <p:nvPr/>
        </p:nvCxnSpPr>
        <p:spPr bwMode="auto">
          <a:xfrm>
            <a:off x="6745926" y="2486235"/>
            <a:ext cx="0" cy="265056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7" name="TextBox 46"/>
          <p:cNvSpPr txBox="1"/>
          <p:nvPr/>
        </p:nvSpPr>
        <p:spPr>
          <a:xfrm>
            <a:off x="7215267" y="5362704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</a:t>
            </a:r>
            <a:r>
              <a:rPr lang="en-US" sz="1400" dirty="0" smtClean="0"/>
              <a:t>xtruder turned off</a:t>
            </a:r>
            <a:endParaRPr lang="en-US" sz="1400" dirty="0"/>
          </a:p>
        </p:txBody>
      </p:sp>
      <p:cxnSp>
        <p:nvCxnSpPr>
          <p:cNvPr id="49" name="Curved Connector 48"/>
          <p:cNvCxnSpPr/>
          <p:nvPr/>
        </p:nvCxnSpPr>
        <p:spPr bwMode="auto">
          <a:xfrm rot="10800000">
            <a:off x="6745927" y="5141077"/>
            <a:ext cx="469343" cy="345325"/>
          </a:xfrm>
          <a:prstGeom prst="curvedConnector3">
            <a:avLst>
              <a:gd name="adj1" fmla="val 10119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3" name="TextBox 72"/>
          <p:cNvSpPr txBox="1"/>
          <p:nvPr/>
        </p:nvSpPr>
        <p:spPr>
          <a:xfrm>
            <a:off x="16386" y="6582368"/>
            <a:ext cx="17378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[1] Source: Bellini et al.</a:t>
            </a:r>
            <a:endParaRPr lang="en-US" sz="1000" dirty="0"/>
          </a:p>
        </p:txBody>
      </p:sp>
      <p:sp>
        <p:nvSpPr>
          <p:cNvPr id="74" name="TextBox 73"/>
          <p:cNvSpPr txBox="1"/>
          <p:nvPr/>
        </p:nvSpPr>
        <p:spPr>
          <a:xfrm>
            <a:off x="584273" y="3348875"/>
            <a:ext cx="3826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[1]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4136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7" grpId="0"/>
      <p:bldP spid="7" grpId="1"/>
      <p:bldP spid="17" grpId="0"/>
      <p:bldP spid="27" grpId="0" animBg="1"/>
      <p:bldP spid="27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Theoretical Causes of Imprecise Flow:</a:t>
            </a:r>
            <a:br>
              <a:rPr lang="en-US" dirty="0" smtClean="0"/>
            </a:br>
            <a:r>
              <a:rPr lang="en-US" dirty="0" smtClean="0"/>
              <a:t>  </a:t>
            </a:r>
            <a:r>
              <a:rPr lang="en-US" i="1" dirty="0" smtClean="0"/>
              <a:t>Melt-Zone Effects</a:t>
            </a:r>
            <a:endParaRPr lang="en-US" i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5231" y="324078"/>
            <a:ext cx="9138769" cy="369332"/>
            <a:chOff x="180245" y="324078"/>
            <a:chExt cx="8921137" cy="369332"/>
          </a:xfrm>
        </p:grpSpPr>
        <p:sp>
          <p:nvSpPr>
            <p:cNvPr id="8" name="Rectangle 7"/>
            <p:cNvSpPr/>
            <p:nvPr/>
          </p:nvSpPr>
          <p:spPr>
            <a:xfrm>
              <a:off x="180245" y="324078"/>
              <a:ext cx="2936733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Characterizing the flow 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3176447" y="324078"/>
              <a:ext cx="2936733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4"/>
                  </a:solidFill>
                  <a:ea typeface="ＭＳ Ｐゴシック" charset="0"/>
                  <a:cs typeface="Verdana"/>
                </a:rPr>
                <a:t>Theoretical Causes</a:t>
              </a:r>
              <a:endParaRPr lang="en-US" dirty="0">
                <a:solidFill>
                  <a:schemeClr val="accent4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72650" y="324078"/>
              <a:ext cx="2928732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Practical Improvements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endParaRPr lang="en-US" dirty="0" smtClean="0"/>
          </a:p>
        </p:txBody>
      </p:sp>
      <p:sp>
        <p:nvSpPr>
          <p:cNvPr id="58" name="Shape 101"/>
          <p:cNvSpPr/>
          <p:nvPr/>
        </p:nvSpPr>
        <p:spPr>
          <a:xfrm>
            <a:off x="2238539" y="2421050"/>
            <a:ext cx="4386813" cy="316106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cxnSp>
        <p:nvCxnSpPr>
          <p:cNvPr id="59" name="Straight Connector 58"/>
          <p:cNvCxnSpPr/>
          <p:nvPr/>
        </p:nvCxnSpPr>
        <p:spPr bwMode="auto">
          <a:xfrm>
            <a:off x="3145256" y="2848100"/>
            <a:ext cx="2068013" cy="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3" name="Straight Connector 62"/>
          <p:cNvCxnSpPr/>
          <p:nvPr/>
        </p:nvCxnSpPr>
        <p:spPr bwMode="auto">
          <a:xfrm>
            <a:off x="3145256" y="2848100"/>
            <a:ext cx="1" cy="245901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4" name="Straight Connector 63"/>
          <p:cNvCxnSpPr/>
          <p:nvPr/>
        </p:nvCxnSpPr>
        <p:spPr bwMode="auto">
          <a:xfrm>
            <a:off x="4856421" y="2848100"/>
            <a:ext cx="1" cy="245505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Freeform 25"/>
          <p:cNvSpPr/>
          <p:nvPr/>
        </p:nvSpPr>
        <p:spPr>
          <a:xfrm>
            <a:off x="3135567" y="2831980"/>
            <a:ext cx="1708266" cy="2090272"/>
          </a:xfrm>
          <a:custGeom>
            <a:avLst/>
            <a:gdLst>
              <a:gd name="connsiteX0" fmla="*/ 0 w 1708266"/>
              <a:gd name="connsiteY0" fmla="*/ 2090272 h 2090272"/>
              <a:gd name="connsiteX1" fmla="*/ 224772 w 1708266"/>
              <a:gd name="connsiteY1" fmla="*/ 1337324 h 2090272"/>
              <a:gd name="connsiteX2" fmla="*/ 640600 w 1708266"/>
              <a:gd name="connsiteY2" fmla="*/ 640567 h 2090272"/>
              <a:gd name="connsiteX3" fmla="*/ 1078905 w 1708266"/>
              <a:gd name="connsiteY3" fmla="*/ 393331 h 2090272"/>
              <a:gd name="connsiteX4" fmla="*/ 1685789 w 1708266"/>
              <a:gd name="connsiteY4" fmla="*/ 314665 h 2090272"/>
              <a:gd name="connsiteX5" fmla="*/ 1708266 w 1708266"/>
              <a:gd name="connsiteY5" fmla="*/ 0 h 2090272"/>
              <a:gd name="connsiteX6" fmla="*/ 11239 w 1708266"/>
              <a:gd name="connsiteY6" fmla="*/ 11238 h 2090272"/>
              <a:gd name="connsiteX7" fmla="*/ 0 w 1708266"/>
              <a:gd name="connsiteY7" fmla="*/ 2090272 h 2090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8266" h="2090272">
                <a:moveTo>
                  <a:pt x="0" y="2090272"/>
                </a:moveTo>
                <a:lnTo>
                  <a:pt x="224772" y="1337324"/>
                </a:lnTo>
                <a:lnTo>
                  <a:pt x="640600" y="640567"/>
                </a:lnTo>
                <a:lnTo>
                  <a:pt x="1078905" y="393331"/>
                </a:lnTo>
                <a:lnTo>
                  <a:pt x="1685789" y="314665"/>
                </a:lnTo>
                <a:lnTo>
                  <a:pt x="1708266" y="0"/>
                </a:lnTo>
                <a:lnTo>
                  <a:pt x="11239" y="11238"/>
                </a:lnTo>
                <a:cubicBezTo>
                  <a:pt x="7493" y="696757"/>
                  <a:pt x="3746" y="1382277"/>
                  <a:pt x="0" y="2090272"/>
                </a:cubicBezTo>
                <a:close/>
              </a:path>
            </a:pathLst>
          </a:custGeom>
          <a:solidFill>
            <a:srgbClr val="FF6600">
              <a:alpha val="62000"/>
            </a:srgbClr>
          </a:solidFill>
          <a:ln>
            <a:solidFill>
              <a:srgbClr val="FF6600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4850747" y="3101693"/>
            <a:ext cx="1364195" cy="2135223"/>
          </a:xfrm>
          <a:custGeom>
            <a:avLst/>
            <a:gdLst>
              <a:gd name="connsiteX0" fmla="*/ 4325 w 1364195"/>
              <a:gd name="connsiteY0" fmla="*/ 0 h 2135223"/>
              <a:gd name="connsiteX1" fmla="*/ 240336 w 1364195"/>
              <a:gd name="connsiteY1" fmla="*/ 842851 h 2135223"/>
              <a:gd name="connsiteX2" fmla="*/ 543778 w 1364195"/>
              <a:gd name="connsiteY2" fmla="*/ 1382276 h 2135223"/>
              <a:gd name="connsiteX3" fmla="*/ 892174 w 1364195"/>
              <a:gd name="connsiteY3" fmla="*/ 1629512 h 2135223"/>
              <a:gd name="connsiteX4" fmla="*/ 1364195 w 1364195"/>
              <a:gd name="connsiteY4" fmla="*/ 1741892 h 2135223"/>
              <a:gd name="connsiteX5" fmla="*/ 1352956 w 1364195"/>
              <a:gd name="connsiteY5" fmla="*/ 2135223 h 2135223"/>
              <a:gd name="connsiteX6" fmla="*/ 4325 w 1364195"/>
              <a:gd name="connsiteY6" fmla="*/ 2135223 h 2135223"/>
              <a:gd name="connsiteX7" fmla="*/ 4325 w 1364195"/>
              <a:gd name="connsiteY7" fmla="*/ 0 h 2135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4195" h="2135223">
                <a:moveTo>
                  <a:pt x="4325" y="0"/>
                </a:moveTo>
                <a:lnTo>
                  <a:pt x="240336" y="842851"/>
                </a:lnTo>
                <a:lnTo>
                  <a:pt x="543778" y="1382276"/>
                </a:lnTo>
                <a:lnTo>
                  <a:pt x="892174" y="1629512"/>
                </a:lnTo>
                <a:lnTo>
                  <a:pt x="1364195" y="1741892"/>
                </a:lnTo>
                <a:lnTo>
                  <a:pt x="1352956" y="2135223"/>
                </a:lnTo>
                <a:lnTo>
                  <a:pt x="4325" y="2135223"/>
                </a:lnTo>
                <a:cubicBezTo>
                  <a:pt x="579" y="1423482"/>
                  <a:pt x="-3168" y="711741"/>
                  <a:pt x="4325" y="0"/>
                </a:cubicBezTo>
                <a:close/>
              </a:path>
            </a:pathLst>
          </a:custGeom>
          <a:solidFill>
            <a:schemeClr val="accent6">
              <a:alpha val="53000"/>
            </a:schemeClr>
          </a:solidFill>
          <a:ln>
            <a:solidFill>
              <a:schemeClr val="accent6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03442" y="2822265"/>
            <a:ext cx="2171425" cy="369332"/>
          </a:xfrm>
          <a:prstGeom prst="rect">
            <a:avLst/>
          </a:prstGeom>
          <a:noFill/>
          <a:ln>
            <a:solidFill>
              <a:srgbClr val="FF66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Under-deposition</a:t>
            </a:r>
            <a:endParaRPr lang="en-US" dirty="0">
              <a:solidFill>
                <a:srgbClr val="FF6600"/>
              </a:solidFill>
            </a:endParaRPr>
          </a:p>
        </p:txBody>
      </p:sp>
      <p:cxnSp>
        <p:nvCxnSpPr>
          <p:cNvPr id="36" name="Straight Arrow Connector 35"/>
          <p:cNvCxnSpPr/>
          <p:nvPr/>
        </p:nvCxnSpPr>
        <p:spPr bwMode="auto">
          <a:xfrm flipH="1">
            <a:off x="5327093" y="4090638"/>
            <a:ext cx="1843129" cy="61809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2D2D8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7" name="TextBox 36"/>
          <p:cNvSpPr txBox="1"/>
          <p:nvPr/>
        </p:nvSpPr>
        <p:spPr>
          <a:xfrm>
            <a:off x="6754395" y="3681212"/>
            <a:ext cx="2028846" cy="369332"/>
          </a:xfrm>
          <a:prstGeom prst="rect">
            <a:avLst/>
          </a:prstGeom>
          <a:noFill/>
          <a:ln>
            <a:solidFill>
              <a:srgbClr val="2D2D8A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Over-deposition</a:t>
            </a:r>
            <a:endParaRPr lang="en-US" dirty="0">
              <a:solidFill>
                <a:schemeClr val="accent6"/>
              </a:solidFill>
            </a:endParaRPr>
          </a:p>
        </p:txBody>
      </p:sp>
      <p:cxnSp>
        <p:nvCxnSpPr>
          <p:cNvPr id="40" name="Straight Arrow Connector 39"/>
          <p:cNvCxnSpPr/>
          <p:nvPr/>
        </p:nvCxnSpPr>
        <p:spPr bwMode="auto">
          <a:xfrm>
            <a:off x="2238539" y="3191597"/>
            <a:ext cx="1177993" cy="24723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1" name="Straight Connector 90"/>
          <p:cNvCxnSpPr/>
          <p:nvPr/>
        </p:nvCxnSpPr>
        <p:spPr bwMode="auto">
          <a:xfrm>
            <a:off x="3145257" y="2848100"/>
            <a:ext cx="1711164" cy="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12898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33" grpId="0" animBg="1"/>
      <p:bldP spid="3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Theoretical Causes of Imprecise Flow:</a:t>
            </a:r>
            <a:br>
              <a:rPr lang="en-US" dirty="0" smtClean="0"/>
            </a:br>
            <a:r>
              <a:rPr lang="en-US" dirty="0" smtClean="0"/>
              <a:t>  </a:t>
            </a:r>
            <a:r>
              <a:rPr lang="en-US" i="1" dirty="0" smtClean="0"/>
              <a:t>Melt-Zone Effects</a:t>
            </a:r>
            <a:endParaRPr lang="en-US" i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5231" y="324078"/>
            <a:ext cx="9138769" cy="369332"/>
            <a:chOff x="180245" y="324078"/>
            <a:chExt cx="8921137" cy="369332"/>
          </a:xfrm>
        </p:grpSpPr>
        <p:sp>
          <p:nvSpPr>
            <p:cNvPr id="8" name="Rectangle 7"/>
            <p:cNvSpPr/>
            <p:nvPr/>
          </p:nvSpPr>
          <p:spPr>
            <a:xfrm>
              <a:off x="180245" y="324078"/>
              <a:ext cx="2936733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Characterizing the flow 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3176447" y="324078"/>
              <a:ext cx="2936733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4"/>
                  </a:solidFill>
                  <a:ea typeface="ＭＳ Ｐゴシック" charset="0"/>
                  <a:cs typeface="Verdana"/>
                </a:rPr>
                <a:t>Theoretical Causes</a:t>
              </a:r>
              <a:endParaRPr lang="en-US" dirty="0">
                <a:solidFill>
                  <a:schemeClr val="accent4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72650" y="324078"/>
              <a:ext cx="2928732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Practical Improvements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 Melt-zone = area where filament becomes molten</a:t>
            </a:r>
          </a:p>
        </p:txBody>
      </p:sp>
      <p:grpSp>
        <p:nvGrpSpPr>
          <p:cNvPr id="67" name="Group 66"/>
          <p:cNvGrpSpPr/>
          <p:nvPr/>
        </p:nvGrpSpPr>
        <p:grpSpPr>
          <a:xfrm>
            <a:off x="3241565" y="2648452"/>
            <a:ext cx="5537772" cy="2373838"/>
            <a:chOff x="3241565" y="2648452"/>
            <a:chExt cx="5537772" cy="2373838"/>
          </a:xfrm>
        </p:grpSpPr>
        <p:grpSp>
          <p:nvGrpSpPr>
            <p:cNvPr id="21" name="Group 20"/>
            <p:cNvGrpSpPr/>
            <p:nvPr/>
          </p:nvGrpSpPr>
          <p:grpSpPr>
            <a:xfrm>
              <a:off x="4164886" y="2674663"/>
              <a:ext cx="3388794" cy="2347627"/>
              <a:chOff x="0" y="0"/>
              <a:chExt cx="4673600" cy="3237375"/>
            </a:xfrm>
          </p:grpSpPr>
          <p:pic>
            <p:nvPicPr>
              <p:cNvPr id="22" name="Picture 21" descr="Macintosh HD:Users:Will:Desktop:Screen shot 2012-03-14 at 12.31.56 AM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3992" b="98204" l="2494" r="98504">
                            <a14:foregroundMark x1="27930" y1="44910" x2="29426" y2="53293"/>
                            <a14:foregroundMark x1="22693" y1="87226" x2="23691" y2="90619"/>
                            <a14:foregroundMark x1="30923" y1="85828" x2="28928" y2="94810"/>
                            <a14:foregroundMark x1="45387" y1="91617" x2="47132" y2="98204"/>
                            <a14:foregroundMark x1="40898" y1="93214" x2="41397" y2="98403"/>
                            <a14:foregroundMark x1="33167" y1="93613" x2="35910" y2="92814"/>
                            <a14:foregroundMark x1="32918" y1="93812" x2="32419" y2="86228"/>
                            <a14:foregroundMark x1="32419" y1="94012" x2="25187" y2="94212"/>
                            <a14:foregroundMark x1="34414" y1="34331" x2="33416" y2="36727"/>
                            <a14:foregroundMark x1="18953" y1="91018" x2="18953" y2="91018"/>
                            <a14:foregroundMark x1="34913" y1="53693" x2="34414" y2="54890"/>
                            <a14:foregroundMark x1="68080" y1="35130" x2="68080" y2="35130"/>
                            <a14:foregroundMark x1="51372" y1="40120" x2="51372" y2="40120"/>
                            <a14:foregroundMark x1="37656" y1="37126" x2="39152" y2="40918"/>
                            <a14:foregroundMark x1="37157" y1="41517" x2="35910" y2="39321"/>
                            <a14:foregroundMark x1="50125" y1="41317" x2="53367" y2="39321"/>
                            <a14:foregroundMark x1="49127" y1="40519" x2="51122" y2="39521"/>
                            <a14:foregroundMark x1="48878" y1="34930" x2="50623" y2="33333"/>
                            <a14:foregroundMark x1="50623" y1="38323" x2="47880" y2="36926"/>
                            <a14:foregroundMark x1="43641" y1="39521" x2="44638" y2="13174"/>
                            <a14:foregroundMark x1="38404" y1="27745" x2="38404" y2="14770"/>
                            <a14:foregroundMark x1="38155" y1="31936" x2="37905" y2="26946"/>
                            <a14:foregroundMark x1="50873" y1="30938" x2="51122" y2="24950"/>
                            <a14:foregroundMark x1="51122" y1="13573" x2="51122" y2="22156"/>
                            <a14:foregroundMark x1="48878" y1="22156" x2="50623" y2="25749"/>
                            <a14:foregroundMark x1="22693" y1="33533" x2="22693" y2="33533"/>
                            <a14:foregroundMark x1="39401" y1="8982" x2="41147" y2="9780"/>
                            <a14:backgroundMark x1="72818" y1="13573" x2="97506" y2="11776"/>
                            <a14:backgroundMark x1="73067" y1="14371" x2="99751" y2="14371"/>
                            <a14:backgroundMark x1="83292" y1="97006" x2="99252" y2="93413"/>
                            <a14:backgroundMark x1="82294" y1="93214" x2="96010" y2="89621"/>
                            <a14:backgroundMark x1="21696" y1="17964" x2="9975" y2="23353"/>
                            <a14:backgroundMark x1="6484" y1="23353" x2="8479" y2="13772"/>
                            <a14:backgroundMark x1="28180" y1="31138" x2="35162" y2="20160"/>
                            <a14:backgroundMark x1="33167" y1="31737" x2="37656" y2="31138"/>
                            <a14:backgroundMark x1="18204" y1="29142" x2="27930" y2="18363"/>
                            <a14:backgroundMark x1="37157" y1="49301" x2="40150" y2="52695"/>
                            <a14:backgroundMark x1="37656" y1="48104" x2="45885" y2="46108"/>
                            <a14:backgroundMark x1="44888" y1="83433" x2="44888" y2="76647"/>
                            <a14:backgroundMark x1="49127" y1="83034" x2="49127" y2="78044"/>
                            <a14:backgroundMark x1="66584" y1="81038" x2="68579" y2="89421"/>
                            <a14:backgroundMark x1="51122" y1="34531" x2="52369" y2="34331"/>
                            <a14:backgroundMark x1="51122" y1="35729" x2="52120" y2="35928"/>
                            <a14:backgroundMark x1="53616" y1="30739" x2="56110" y2="32335"/>
                            <a14:backgroundMark x1="51870" y1="28343" x2="54613" y2="29341"/>
                            <a14:backgroundMark x1="54364" y1="18363" x2="62594" y2="23553"/>
                            <a14:backgroundMark x1="56110" y1="15768" x2="62843" y2="19561"/>
                            <a14:backgroundMark x1="52868" y1="9780" x2="52120" y2="12974"/>
                            <a14:backgroundMark x1="53367" y1="13373" x2="53616" y2="9182"/>
                            <a14:backgroundMark x1="43641" y1="7585" x2="45137" y2="8184"/>
                            <a14:backgroundMark x1="44638" y1="5389" x2="42394" y2="5389"/>
                            <a14:backgroundMark x1="38404" y1="10180" x2="36908" y2="6387"/>
                            <a14:backgroundMark x1="61596" y1="32335" x2="61596" y2="28343"/>
                            <a14:backgroundMark x1="47631" y1="22555" x2="47880" y2="25349"/>
                            <a14:backgroundMark x1="51621" y1="22156" x2="51621" y2="24551"/>
                            <a14:backgroundMark x1="45387" y1="21557" x2="46135" y2="25749"/>
                            <a14:backgroundMark x1="36658" y1="26347" x2="34165" y2="26347"/>
                            <a14:backgroundMark x1="36658" y1="27745" x2="30673" y2="2674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985" r="18405" b="1711"/>
              <a:stretch/>
            </p:blipFill>
            <p:spPr bwMode="auto">
              <a:xfrm>
                <a:off x="0" y="41421"/>
                <a:ext cx="2286000" cy="3195954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23" name="Picture 22" descr="Macintosh HD:Users:Will:Desktop:Screen shot 2012-03-14 at 12.32.09 AM.png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3181" b="100000" l="14347" r="100000">
                            <a14:foregroundMark x1="54604" y1="19085" x2="58244" y2="18688"/>
                            <a14:foregroundMark x1="39400" y1="88867" x2="39400" y2="88867"/>
                            <a14:foregroundMark x1="57816" y1="95030" x2="57816" y2="89861"/>
                            <a14:foregroundMark x1="64668" y1="94831" x2="52248" y2="95229"/>
                            <a14:foregroundMark x1="47537" y1="94235" x2="40471" y2="92247"/>
                            <a14:foregroundMark x1="39186" y1="93042" x2="35760" y2="91650"/>
                            <a14:foregroundMark x1="62741" y1="4771" x2="59101" y2="5169"/>
                            <a14:foregroundMark x1="53747" y1="5169" x2="59957" y2="3181"/>
                            <a14:foregroundMark x1="64882" y1="10934" x2="64026" y2="35388"/>
                            <a14:foregroundMark x1="66381" y1="12326" x2="65953" y2="31213"/>
                            <a14:foregroundMark x1="55889" y1="22266" x2="55889" y2="31610"/>
                            <a14:foregroundMark x1="56745" y1="8549" x2="56745" y2="17296"/>
                            <a14:foregroundMark x1="64454" y1="6759" x2="64026" y2="9543"/>
                            <a14:foregroundMark x1="66381" y1="7753" x2="66809" y2="14712"/>
                            <a14:foregroundMark x1="66595" y1="37575" x2="65739" y2="31809"/>
                            <a14:backgroundMark x1="19700" y1="16103" x2="33405" y2="7356"/>
                            <a14:backgroundMark x1="20985" y1="73161" x2="26767" y2="86680"/>
                            <a14:backgroundMark x1="35118" y1="62823" x2="34047" y2="53280"/>
                            <a14:backgroundMark x1="35332" y1="68986" x2="17773" y2="62227"/>
                            <a14:backgroundMark x1="34690" y1="86282" x2="32120" y2="67992"/>
                            <a14:backgroundMark x1="50964" y1="30616" x2="54390" y2="29026"/>
                            <a14:backgroundMark x1="69593" y1="6759" x2="67452" y2="30616"/>
                            <a14:backgroundMark x1="61242" y1="22664" x2="64454" y2="23459"/>
                            <a14:backgroundMark x1="63812" y1="20676" x2="64240" y2="24652"/>
                            <a14:backgroundMark x1="66809" y1="21471" x2="65525" y2="24254"/>
                            <a14:backgroundMark x1="66381" y1="32207" x2="66809" y2="36978"/>
                            <a14:backgroundMark x1="65953" y1="37773" x2="65953" y2="35984"/>
                            <a14:backgroundMark x1="70450" y1="30020" x2="72591" y2="32207"/>
                            <a14:backgroundMark x1="80728" y1="27833" x2="74090" y2="31014"/>
                            <a14:backgroundMark x1="80514" y1="31014" x2="74304" y2="29821"/>
                            <a14:backgroundMark x1="81370" y1="20278" x2="74732" y2="19881"/>
                            <a14:backgroundMark x1="96360" y1="47316" x2="91006" y2="29821"/>
                            <a14:backgroundMark x1="95075" y1="60835" x2="91863" y2="39364"/>
                            <a14:backgroundMark x1="89507" y1="78529" x2="88223" y2="64612"/>
                            <a14:backgroundMark x1="82655" y1="69384" x2="82655" y2="69384"/>
                            <a14:backgroundMark x1="67452" y1="9940" x2="67452" y2="12326"/>
                            <a14:backgroundMark x1="54390" y1="9344" x2="55246" y2="13320"/>
                            <a14:backgroundMark x1="62313" y1="76740" x2="63169" y2="8508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148" b="3872"/>
              <a:stretch/>
            </p:blipFill>
            <p:spPr bwMode="auto">
              <a:xfrm>
                <a:off x="2286000" y="0"/>
                <a:ext cx="2387600" cy="3216910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17" name="Left Brace 16"/>
            <p:cNvSpPr/>
            <p:nvPr/>
          </p:nvSpPr>
          <p:spPr bwMode="auto">
            <a:xfrm>
              <a:off x="4410008" y="3492735"/>
              <a:ext cx="395574" cy="1407356"/>
            </a:xfrm>
            <a:prstGeom prst="leftBrace">
              <a:avLst>
                <a:gd name="adj1" fmla="val 17010"/>
                <a:gd name="adj2" fmla="val 49138"/>
              </a:avLst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-25000">
                <a:ln>
                  <a:noFill/>
                </a:ln>
                <a:solidFill>
                  <a:srgbClr val="000000"/>
                </a:solidFill>
                <a:effectLst/>
                <a:latin typeface="Times" charset="0"/>
                <a:ea typeface="ＭＳ Ｐゴシック" charset="0"/>
              </a:endParaRPr>
            </a:p>
          </p:txBody>
        </p:sp>
        <p:sp>
          <p:nvSpPr>
            <p:cNvPr id="32" name="Left Brace 31"/>
            <p:cNvSpPr/>
            <p:nvPr/>
          </p:nvSpPr>
          <p:spPr bwMode="auto">
            <a:xfrm>
              <a:off x="6217511" y="4057073"/>
              <a:ext cx="262985" cy="904608"/>
            </a:xfrm>
            <a:prstGeom prst="leftBrace">
              <a:avLst>
                <a:gd name="adj1" fmla="val 17010"/>
                <a:gd name="adj2" fmla="val 49138"/>
              </a:avLst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-25000">
                <a:ln>
                  <a:noFill/>
                </a:ln>
                <a:solidFill>
                  <a:srgbClr val="000000"/>
                </a:solidFill>
                <a:effectLst/>
                <a:latin typeface="Times" charset="0"/>
                <a:ea typeface="ＭＳ Ｐゴシック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689826" y="4580907"/>
              <a:ext cx="10895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</a:t>
              </a:r>
              <a:r>
                <a:rPr lang="en-US" dirty="0" smtClean="0"/>
                <a:t>ot-end</a:t>
              </a:r>
              <a:endParaRPr lang="en-US" dirty="0"/>
            </a:p>
          </p:txBody>
        </p:sp>
        <p:cxnSp>
          <p:nvCxnSpPr>
            <p:cNvPr id="25" name="Curved Connector 24"/>
            <p:cNvCxnSpPr>
              <a:stCxn id="18" idx="1"/>
            </p:cNvCxnSpPr>
            <p:nvPr/>
          </p:nvCxnSpPr>
          <p:spPr bwMode="auto">
            <a:xfrm rot="10800000">
              <a:off x="7029802" y="4442413"/>
              <a:ext cx="660024" cy="323160"/>
            </a:xfrm>
            <a:prstGeom prst="curved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35" name="TextBox 34"/>
            <p:cNvSpPr txBox="1"/>
            <p:nvPr/>
          </p:nvSpPr>
          <p:spPr>
            <a:xfrm>
              <a:off x="7434758" y="2648452"/>
              <a:ext cx="1133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filament</a:t>
              </a:r>
              <a:endParaRPr lang="en-US" dirty="0"/>
            </a:p>
          </p:txBody>
        </p:sp>
        <p:cxnSp>
          <p:nvCxnSpPr>
            <p:cNvPr id="28" name="Curved Connector 27"/>
            <p:cNvCxnSpPr>
              <a:stCxn id="35" idx="1"/>
            </p:cNvCxnSpPr>
            <p:nvPr/>
          </p:nvCxnSpPr>
          <p:spPr bwMode="auto">
            <a:xfrm rot="10800000" flipV="1">
              <a:off x="6778106" y="2833117"/>
              <a:ext cx="656652" cy="270591"/>
            </a:xfrm>
            <a:prstGeom prst="curved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9" name="TextBox 28"/>
            <p:cNvSpPr txBox="1"/>
            <p:nvPr/>
          </p:nvSpPr>
          <p:spPr>
            <a:xfrm>
              <a:off x="3241565" y="2833116"/>
              <a:ext cx="13404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</a:t>
              </a:r>
              <a:r>
                <a:rPr lang="en-US" dirty="0" smtClean="0"/>
                <a:t>elt-zone</a:t>
              </a:r>
              <a:endParaRPr lang="en-US" dirty="0"/>
            </a:p>
          </p:txBody>
        </p:sp>
        <p:cxnSp>
          <p:nvCxnSpPr>
            <p:cNvPr id="38" name="Curved Connector 37"/>
            <p:cNvCxnSpPr>
              <a:stCxn id="29" idx="3"/>
            </p:cNvCxnSpPr>
            <p:nvPr/>
          </p:nvCxnSpPr>
          <p:spPr bwMode="auto">
            <a:xfrm flipH="1">
              <a:off x="4410009" y="3017782"/>
              <a:ext cx="171962" cy="1161466"/>
            </a:xfrm>
            <a:prstGeom prst="curvedConnector4">
              <a:avLst>
                <a:gd name="adj1" fmla="val -76130"/>
                <a:gd name="adj2" fmla="val 53144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2" name="Curved Connector 41"/>
            <p:cNvCxnSpPr>
              <a:stCxn id="29" idx="3"/>
              <a:endCxn id="32" idx="1"/>
            </p:cNvCxnSpPr>
            <p:nvPr/>
          </p:nvCxnSpPr>
          <p:spPr bwMode="auto">
            <a:xfrm>
              <a:off x="4581971" y="3017782"/>
              <a:ext cx="1635540" cy="1483797"/>
            </a:xfrm>
            <a:prstGeom prst="curved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47" name="TextBox 46"/>
          <p:cNvSpPr txBox="1"/>
          <p:nvPr/>
        </p:nvSpPr>
        <p:spPr>
          <a:xfrm>
            <a:off x="4410008" y="4976864"/>
            <a:ext cx="128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low-</a:t>
            </a:r>
            <a:r>
              <a:rPr lang="en-US" sz="1600" dirty="0" smtClean="0"/>
              <a:t>speed</a:t>
            </a:r>
            <a:endParaRPr lang="en-US" sz="1600" dirty="0"/>
          </a:p>
        </p:txBody>
      </p:sp>
      <p:sp>
        <p:nvSpPr>
          <p:cNvPr id="52" name="TextBox 51"/>
          <p:cNvSpPr txBox="1"/>
          <p:nvPr/>
        </p:nvSpPr>
        <p:spPr>
          <a:xfrm>
            <a:off x="6038923" y="4989226"/>
            <a:ext cx="139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high-</a:t>
            </a:r>
            <a:r>
              <a:rPr lang="en-US" sz="1600" dirty="0" smtClean="0"/>
              <a:t>speed</a:t>
            </a:r>
            <a:endParaRPr lang="en-US" sz="1600" dirty="0"/>
          </a:p>
        </p:txBody>
      </p:sp>
      <p:grpSp>
        <p:nvGrpSpPr>
          <p:cNvPr id="79" name="Group 78"/>
          <p:cNvGrpSpPr/>
          <p:nvPr/>
        </p:nvGrpSpPr>
        <p:grpSpPr>
          <a:xfrm>
            <a:off x="1011434" y="2839525"/>
            <a:ext cx="2002171" cy="2694719"/>
            <a:chOff x="1114184" y="2833116"/>
            <a:chExt cx="2002171" cy="2694719"/>
          </a:xfrm>
        </p:grpSpPr>
        <p:sp>
          <p:nvSpPr>
            <p:cNvPr id="55" name="TextBox 54"/>
            <p:cNvSpPr txBox="1"/>
            <p:nvPr/>
          </p:nvSpPr>
          <p:spPr>
            <a:xfrm>
              <a:off x="1499456" y="2833116"/>
              <a:ext cx="123162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accent6"/>
                  </a:solidFill>
                </a:rPr>
                <a:t>low-speed</a:t>
              </a:r>
              <a:endParaRPr lang="en-US" sz="1600" dirty="0">
                <a:solidFill>
                  <a:schemeClr val="accent6"/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214622" y="3445241"/>
              <a:ext cx="1801294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6"/>
                  </a:solidFill>
                </a:rPr>
                <a:t>l</a:t>
              </a:r>
              <a:r>
                <a:rPr lang="en-US" sz="1600" dirty="0" smtClean="0">
                  <a:solidFill>
                    <a:schemeClr val="accent6"/>
                  </a:solidFill>
                </a:rPr>
                <a:t>arge melt-zone</a:t>
              </a:r>
              <a:endParaRPr lang="en-US" sz="1600" dirty="0">
                <a:solidFill>
                  <a:schemeClr val="accent6"/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204553" y="4026588"/>
              <a:ext cx="1821432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6"/>
                  </a:solidFill>
                </a:rPr>
                <a:t>h</a:t>
              </a:r>
              <a:r>
                <a:rPr lang="en-US" sz="1600" dirty="0" smtClean="0">
                  <a:solidFill>
                    <a:schemeClr val="accent6"/>
                  </a:solidFill>
                </a:rPr>
                <a:t>igh avg. temp.</a:t>
              </a:r>
              <a:endParaRPr lang="en-US" sz="1600" dirty="0">
                <a:solidFill>
                  <a:schemeClr val="accent6"/>
                </a:solidFill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372217" y="4607935"/>
              <a:ext cx="1486104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accent6"/>
                  </a:solidFill>
                </a:rPr>
                <a:t>l</a:t>
              </a:r>
              <a:r>
                <a:rPr lang="en-US" sz="1600" dirty="0" smtClean="0">
                  <a:solidFill>
                    <a:schemeClr val="accent6"/>
                  </a:solidFill>
                </a:rPr>
                <a:t>ow viscosity</a:t>
              </a:r>
              <a:endParaRPr lang="en-US" sz="1600" dirty="0">
                <a:solidFill>
                  <a:schemeClr val="accent6"/>
                </a:solidFill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114184" y="5189281"/>
              <a:ext cx="2002171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6"/>
                  </a:solidFill>
                </a:rPr>
                <a:t>over-deposition</a:t>
              </a:r>
              <a:endParaRPr lang="en-US" sz="1600" b="1" dirty="0">
                <a:solidFill>
                  <a:schemeClr val="accent6"/>
                </a:solidFill>
              </a:endParaRPr>
            </a:p>
          </p:txBody>
        </p:sp>
        <p:cxnSp>
          <p:nvCxnSpPr>
            <p:cNvPr id="69" name="Straight Arrow Connector 68"/>
            <p:cNvCxnSpPr>
              <a:stCxn id="55" idx="2"/>
              <a:endCxn id="56" idx="0"/>
            </p:cNvCxnSpPr>
            <p:nvPr/>
          </p:nvCxnSpPr>
          <p:spPr bwMode="auto">
            <a:xfrm flipH="1">
              <a:off x="2115269" y="3171670"/>
              <a:ext cx="1" cy="27357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1" name="Straight Arrow Connector 70"/>
            <p:cNvCxnSpPr>
              <a:stCxn id="56" idx="2"/>
              <a:endCxn id="57" idx="0"/>
            </p:cNvCxnSpPr>
            <p:nvPr/>
          </p:nvCxnSpPr>
          <p:spPr bwMode="auto">
            <a:xfrm>
              <a:off x="2115269" y="3783795"/>
              <a:ext cx="0" cy="24279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3" name="Straight Arrow Connector 72"/>
            <p:cNvCxnSpPr>
              <a:stCxn id="57" idx="2"/>
              <a:endCxn id="65" idx="0"/>
            </p:cNvCxnSpPr>
            <p:nvPr/>
          </p:nvCxnSpPr>
          <p:spPr bwMode="auto">
            <a:xfrm>
              <a:off x="2115269" y="4365142"/>
              <a:ext cx="0" cy="24279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7" name="Straight Arrow Connector 76"/>
            <p:cNvCxnSpPr>
              <a:stCxn id="65" idx="2"/>
              <a:endCxn id="66" idx="0"/>
            </p:cNvCxnSpPr>
            <p:nvPr/>
          </p:nvCxnSpPr>
          <p:spPr bwMode="auto">
            <a:xfrm>
              <a:off x="2115269" y="4946489"/>
              <a:ext cx="1" cy="24279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78" name="Rectangle 77"/>
          <p:cNvSpPr/>
          <p:nvPr/>
        </p:nvSpPr>
        <p:spPr bwMode="auto">
          <a:xfrm>
            <a:off x="6038923" y="2648452"/>
            <a:ext cx="1395835" cy="2710106"/>
          </a:xfrm>
          <a:prstGeom prst="rect">
            <a:avLst/>
          </a:prstGeom>
          <a:solidFill>
            <a:srgbClr val="FFFFFF">
              <a:alpha val="7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930633" y="2839525"/>
            <a:ext cx="2163773" cy="2694719"/>
            <a:chOff x="991296" y="2833116"/>
            <a:chExt cx="2163773" cy="2694719"/>
          </a:xfrm>
          <a:solidFill>
            <a:srgbClr val="FFFFFF"/>
          </a:solidFill>
        </p:grpSpPr>
        <p:sp>
          <p:nvSpPr>
            <p:cNvPr id="81" name="TextBox 80"/>
            <p:cNvSpPr txBox="1"/>
            <p:nvPr/>
          </p:nvSpPr>
          <p:spPr>
            <a:xfrm>
              <a:off x="1408828" y="2833116"/>
              <a:ext cx="1328709" cy="33855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rgbClr val="FF6600"/>
                  </a:solidFill>
                </a:rPr>
                <a:t>high-speed</a:t>
              </a:r>
              <a:endParaRPr lang="en-US" sz="1600" dirty="0">
                <a:solidFill>
                  <a:srgbClr val="FF6600"/>
                </a:solidFill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159962" y="3445241"/>
              <a:ext cx="1826441" cy="33855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rgbClr val="FF6600"/>
                  </a:solidFill>
                </a:rPr>
                <a:t>small melt-zone</a:t>
              </a:r>
              <a:endParaRPr lang="en-US" sz="1600" dirty="0">
                <a:solidFill>
                  <a:srgbClr val="FF6600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210005" y="4026588"/>
              <a:ext cx="1726354" cy="33855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F6600"/>
                  </a:solidFill>
                </a:rPr>
                <a:t>l</a:t>
              </a:r>
              <a:r>
                <a:rPr lang="en-US" sz="1600" dirty="0" smtClean="0">
                  <a:solidFill>
                    <a:srgbClr val="FF6600"/>
                  </a:solidFill>
                </a:rPr>
                <a:t>ow avg. temp.</a:t>
              </a:r>
              <a:endParaRPr lang="en-US" sz="1600" dirty="0">
                <a:solidFill>
                  <a:srgbClr val="FF6600"/>
                </a:solidFill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282591" y="4607935"/>
              <a:ext cx="1581182" cy="338554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F6600"/>
                  </a:solidFill>
                </a:rPr>
                <a:t>h</a:t>
              </a:r>
              <a:r>
                <a:rPr lang="en-US" sz="1600" dirty="0" smtClean="0">
                  <a:solidFill>
                    <a:srgbClr val="FF6600"/>
                  </a:solidFill>
                </a:rPr>
                <a:t>igh viscosity</a:t>
              </a:r>
              <a:endParaRPr lang="en-US" sz="1600" dirty="0">
                <a:solidFill>
                  <a:srgbClr val="FF6600"/>
                </a:solidFill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991296" y="5189281"/>
              <a:ext cx="2163773" cy="33855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>
                  <a:solidFill>
                    <a:srgbClr val="FF6600"/>
                  </a:solidFill>
                </a:rPr>
                <a:t>under-deposition</a:t>
              </a:r>
              <a:endParaRPr lang="en-US" sz="1600" b="1" dirty="0">
                <a:solidFill>
                  <a:srgbClr val="FF6600"/>
                </a:solidFill>
              </a:endParaRPr>
            </a:p>
          </p:txBody>
        </p:sp>
        <p:cxnSp>
          <p:nvCxnSpPr>
            <p:cNvPr id="86" name="Straight Arrow Connector 85"/>
            <p:cNvCxnSpPr>
              <a:stCxn id="81" idx="2"/>
              <a:endCxn id="82" idx="0"/>
            </p:cNvCxnSpPr>
            <p:nvPr/>
          </p:nvCxnSpPr>
          <p:spPr bwMode="auto">
            <a:xfrm>
              <a:off x="2073183" y="3171670"/>
              <a:ext cx="0" cy="273571"/>
            </a:xfrm>
            <a:prstGeom prst="straightConnector1">
              <a:avLst/>
            </a:prstGeom>
            <a:grpFill/>
            <a:ln w="9525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87" name="Straight Arrow Connector 86"/>
            <p:cNvCxnSpPr>
              <a:stCxn id="82" idx="2"/>
              <a:endCxn id="83" idx="0"/>
            </p:cNvCxnSpPr>
            <p:nvPr/>
          </p:nvCxnSpPr>
          <p:spPr bwMode="auto">
            <a:xfrm flipH="1">
              <a:off x="2073182" y="3783795"/>
              <a:ext cx="1" cy="242793"/>
            </a:xfrm>
            <a:prstGeom prst="straightConnector1">
              <a:avLst/>
            </a:prstGeom>
            <a:grpFill/>
            <a:ln w="9525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88" name="Straight Arrow Connector 87"/>
            <p:cNvCxnSpPr>
              <a:stCxn id="83" idx="2"/>
              <a:endCxn id="84" idx="0"/>
            </p:cNvCxnSpPr>
            <p:nvPr/>
          </p:nvCxnSpPr>
          <p:spPr bwMode="auto">
            <a:xfrm>
              <a:off x="2073182" y="4365142"/>
              <a:ext cx="0" cy="242793"/>
            </a:xfrm>
            <a:prstGeom prst="straightConnector1">
              <a:avLst/>
            </a:prstGeom>
            <a:grpFill/>
            <a:ln w="9525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89" name="Straight Arrow Connector 88"/>
            <p:cNvCxnSpPr>
              <a:stCxn id="84" idx="2"/>
              <a:endCxn id="85" idx="0"/>
            </p:cNvCxnSpPr>
            <p:nvPr/>
          </p:nvCxnSpPr>
          <p:spPr bwMode="auto">
            <a:xfrm>
              <a:off x="2073182" y="4946489"/>
              <a:ext cx="1" cy="242792"/>
            </a:xfrm>
            <a:prstGeom prst="straightConnector1">
              <a:avLst/>
            </a:prstGeom>
            <a:grpFill/>
            <a:ln w="9525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90" name="Rectangle 89"/>
          <p:cNvSpPr/>
          <p:nvPr/>
        </p:nvSpPr>
        <p:spPr bwMode="auto">
          <a:xfrm>
            <a:off x="4342656" y="2759918"/>
            <a:ext cx="1395835" cy="2710106"/>
          </a:xfrm>
          <a:prstGeom prst="rect">
            <a:avLst/>
          </a:prstGeom>
          <a:solidFill>
            <a:srgbClr val="FFFFFF">
              <a:alpha val="7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483620" y="5456950"/>
            <a:ext cx="13388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</a:t>
            </a:r>
            <a:r>
              <a:rPr lang="en-US" sz="1000" dirty="0" err="1" smtClean="0"/>
              <a:t>Stratasys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16806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8" grpId="1" animBg="1"/>
      <p:bldP spid="9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Methods for Better Flow Control:</a:t>
            </a:r>
            <a:br>
              <a:rPr lang="en-US" dirty="0" smtClean="0"/>
            </a:b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i="1" dirty="0" smtClean="0"/>
              <a:t>Choice of Filament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28248"/>
            <a:ext cx="7772400" cy="35052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Two sizes of filament: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3mm diameter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1.8mm diameter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231" y="324078"/>
            <a:ext cx="9138769" cy="369332"/>
            <a:chOff x="180245" y="324078"/>
            <a:chExt cx="8921137" cy="369332"/>
          </a:xfrm>
        </p:grpSpPr>
        <p:sp>
          <p:nvSpPr>
            <p:cNvPr id="9" name="Rectangle 8"/>
            <p:cNvSpPr/>
            <p:nvPr/>
          </p:nvSpPr>
          <p:spPr>
            <a:xfrm>
              <a:off x="180245" y="324078"/>
              <a:ext cx="2936733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Characterizing the flow 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176446" y="324078"/>
              <a:ext cx="2936734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Theoretical Causes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172650" y="324078"/>
              <a:ext cx="2928732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ea typeface="ＭＳ Ｐゴシック" charset="0"/>
                  <a:cs typeface="Verdana"/>
                </a:rPr>
                <a:t>Practical Improvements</a:t>
              </a:r>
              <a:endParaRPr lang="en-US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619297" y="2497324"/>
            <a:ext cx="2708501" cy="18056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37728" y="4302991"/>
            <a:ext cx="36062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Source: http</a:t>
            </a:r>
            <a:r>
              <a:rPr lang="en-US" sz="1000" dirty="0"/>
              <a:t>://</a:t>
            </a:r>
            <a:r>
              <a:rPr lang="en-US" sz="1000" dirty="0" err="1"/>
              <a:t>fabricationsofthemind.com</a:t>
            </a:r>
            <a:r>
              <a:rPr lang="en-US" sz="1000" dirty="0"/>
              <a:t>/2010/07/05/abs-filament-feedstock-samples-available/</a:t>
            </a:r>
          </a:p>
        </p:txBody>
      </p:sp>
      <p:sp>
        <p:nvSpPr>
          <p:cNvPr id="13" name="Multiply 12"/>
          <p:cNvSpPr/>
          <p:nvPr/>
        </p:nvSpPr>
        <p:spPr bwMode="auto">
          <a:xfrm>
            <a:off x="803441" y="2764555"/>
            <a:ext cx="2099313" cy="285075"/>
          </a:xfrm>
          <a:prstGeom prst="mathMultiply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984864" y="2997798"/>
            <a:ext cx="2028742" cy="408177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15006" y="3448114"/>
            <a:ext cx="44422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/>
              <a:t>Less thermal inertia (less melt-zone </a:t>
            </a:r>
            <a:r>
              <a:rPr lang="en-US" sz="1400" dirty="0" smtClean="0"/>
              <a:t>effects</a:t>
            </a:r>
            <a:r>
              <a:rPr lang="en-US" sz="1400" dirty="0"/>
              <a:t>)</a:t>
            </a:r>
            <a:endParaRPr lang="en-US" sz="1400" dirty="0" smtClean="0"/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Less </a:t>
            </a:r>
            <a:r>
              <a:rPr lang="en-US" sz="1400" dirty="0" smtClean="0"/>
              <a:t>volumetric flow error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Less torque required of filament </a:t>
            </a:r>
            <a:r>
              <a:rPr lang="en-US" sz="1400" dirty="0" smtClean="0"/>
              <a:t>drive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229308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Methods for Better Flow Control:</a:t>
            </a:r>
            <a:br>
              <a:rPr lang="en-US" dirty="0" smtClean="0"/>
            </a:b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i="1" dirty="0" smtClean="0"/>
              <a:t>Control Compensation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7831868" cy="35052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lvl="1" indent="0">
              <a:buNone/>
            </a:pPr>
            <a:r>
              <a:rPr lang="en-US" dirty="0"/>
              <a:t>Modify flow rate input to compensate for flow characteristics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231" y="324078"/>
            <a:ext cx="9138769" cy="369332"/>
            <a:chOff x="180245" y="324078"/>
            <a:chExt cx="8921137" cy="369332"/>
          </a:xfrm>
        </p:grpSpPr>
        <p:sp>
          <p:nvSpPr>
            <p:cNvPr id="9" name="Rectangle 8"/>
            <p:cNvSpPr/>
            <p:nvPr/>
          </p:nvSpPr>
          <p:spPr>
            <a:xfrm>
              <a:off x="180245" y="324078"/>
              <a:ext cx="2936733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Characterizing the flow 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176446" y="324078"/>
              <a:ext cx="2936734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Theoretical Causes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172650" y="324078"/>
              <a:ext cx="2928732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ea typeface="ＭＳ Ｐゴシック" charset="0"/>
                  <a:cs typeface="Verdana"/>
                </a:rPr>
                <a:t>Practical Improvements</a:t>
              </a:r>
              <a:endParaRPr lang="en-US" dirty="0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6798915" y="5491747"/>
            <a:ext cx="13388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</a:t>
            </a:r>
            <a:r>
              <a:rPr lang="en-US" sz="1000" dirty="0" err="1" smtClean="0"/>
              <a:t>Stratasys</a:t>
            </a:r>
            <a:endParaRPr lang="en-US" sz="1000" dirty="0"/>
          </a:p>
        </p:txBody>
      </p:sp>
      <p:pic>
        <p:nvPicPr>
          <p:cNvPr id="16" name="Picture 15"/>
          <p:cNvPicPr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19" b="89845" l="2389" r="98567">
                        <a14:foregroundMark x1="3344" y1="10375" x2="2866" y2="81898"/>
                        <a14:foregroundMark x1="85669" y1="17881" x2="76592" y2="41722"/>
                        <a14:foregroundMark x1="78503" y1="45475" x2="98567" y2="62031"/>
                        <a14:foregroundMark x1="64172" y1="60927" x2="63854" y2="72406"/>
                        <a14:foregroundMark x1="20860" y1="26049" x2="51274" y2="17219"/>
                        <a14:foregroundMark x1="28185" y1="66225" x2="29140" y2="80132"/>
                        <a14:foregroundMark x1="33280" y1="69316" x2="42994" y2="68874"/>
                        <a14:foregroundMark x1="9076" y1="84327" x2="10510" y2="75276"/>
                        <a14:foregroundMark x1="25637" y1="84989" x2="21815" y2="76600"/>
                        <a14:foregroundMark x1="15127" y1="85210" x2="15127" y2="72406"/>
                        <a14:foregroundMark x1="22930" y1="85651" x2="18949" y2="79691"/>
                        <a14:foregroundMark x1="34395" y1="84327" x2="42357" y2="82781"/>
                        <a14:foregroundMark x1="42038" y1="84547" x2="42834" y2="88079"/>
                        <a14:foregroundMark x1="35350" y1="86093" x2="36306" y2="89845"/>
                        <a14:foregroundMark x1="27548" y1="84547" x2="34395" y2="77704"/>
                        <a14:foregroundMark x1="19904" y1="60486" x2="18153" y2="56071"/>
                        <a14:foregroundMark x1="82484" y1="83444" x2="92994" y2="77925"/>
                        <a14:foregroundMark x1="77707" y1="83664" x2="83280" y2="77925"/>
                        <a14:foregroundMark x1="12102" y1="85430" x2="11465" y2="77925"/>
                        <a14:foregroundMark x1="25478" y1="64901" x2="22930" y2="60265"/>
                        <a14:foregroundMark x1="41720" y1="58940" x2="41242" y2="64018"/>
                        <a14:foregroundMark x1="43631" y1="78366" x2="44745" y2="81015"/>
                        <a14:foregroundMark x1="16401" y1="81898" x2="16401" y2="79691"/>
                        <a14:foregroundMark x1="18312" y1="81457" x2="18153" y2="79029"/>
                        <a14:foregroundMark x1="17516" y1="81457" x2="18949" y2="80132"/>
                        <a14:foregroundMark x1="39013" y1="87859" x2="41242" y2="83664"/>
                        <a14:backgroundMark x1="85669" y1="26711" x2="96338" y2="27373"/>
                        <a14:backgroundMark x1="86306" y1="29801" x2="96815" y2="29801"/>
                        <a14:backgroundMark x1="85828" y1="21413" x2="85191" y2="29581"/>
                        <a14:backgroundMark x1="40605" y1="71302" x2="44427" y2="77042"/>
                        <a14:backgroundMark x1="44427" y1="78366" x2="45860" y2="77263"/>
                        <a14:backgroundMark x1="21497" y1="65784" x2="24363" y2="65121"/>
                        <a14:backgroundMark x1="21497" y1="67550" x2="24204" y2="67770"/>
                        <a14:backgroundMark x1="22930" y1="54525" x2="27707" y2="58057"/>
                        <a14:backgroundMark x1="20860" y1="53863" x2="31529" y2="58057"/>
                        <a14:backgroundMark x1="20382" y1="46137" x2="50478" y2="57837"/>
                        <a14:backgroundMark x1="36146" y1="46137" x2="50318" y2="54525"/>
                        <a14:backgroundMark x1="58121" y1="54967" x2="45860" y2="45916"/>
                        <a14:backgroundMark x1="64331" y1="30464" x2="71497" y2="29581"/>
                        <a14:backgroundMark x1="73726" y1="31567" x2="78503" y2="31567"/>
                        <a14:backgroundMark x1="11943" y1="23179" x2="33280" y2="33775"/>
                        <a14:backgroundMark x1="15764" y1="83885" x2="19904" y2="85651"/>
                        <a14:backgroundMark x1="22134" y1="69536" x2="22134" y2="69536"/>
                        <a14:backgroundMark x1="27389" y1="66667" x2="24204" y2="70199"/>
                        <a14:backgroundMark x1="88854" y1="85430" x2="97771" y2="92494"/>
                        <a14:backgroundMark x1="13694" y1="56071" x2="19745" y2="55188"/>
                        <a14:backgroundMark x1="15924" y1="58057" x2="18312" y2="54084"/>
                        <a14:backgroundMark x1="14809" y1="47903" x2="19904" y2="45033"/>
                        <a14:backgroundMark x1="45223" y1="71302" x2="42038" y2="78146"/>
                        <a14:backgroundMark x1="18312" y1="81898" x2="19108" y2="86093"/>
                        <a14:backgroundMark x1="94745" y1="77263" x2="96656" y2="827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4498" b="7400"/>
          <a:stretch/>
        </p:blipFill>
        <p:spPr bwMode="auto">
          <a:xfrm>
            <a:off x="919354" y="2725600"/>
            <a:ext cx="7793705" cy="257074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Left Brace 3"/>
          <p:cNvSpPr/>
          <p:nvPr/>
        </p:nvSpPr>
        <p:spPr bwMode="auto">
          <a:xfrm>
            <a:off x="2019034" y="3386935"/>
            <a:ext cx="173681" cy="293100"/>
          </a:xfrm>
          <a:prstGeom prst="leftBrace">
            <a:avLst/>
          </a:prstGeom>
          <a:noFill/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20" name="Left Brace 19"/>
          <p:cNvSpPr/>
          <p:nvPr/>
        </p:nvSpPr>
        <p:spPr bwMode="auto">
          <a:xfrm>
            <a:off x="4383350" y="4692919"/>
            <a:ext cx="173681" cy="293100"/>
          </a:xfrm>
          <a:prstGeom prst="leftBrace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92715" y="2789251"/>
            <a:ext cx="428318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Compensation for under-deposition</a:t>
            </a:r>
            <a:endParaRPr lang="en-US" dirty="0">
              <a:solidFill>
                <a:srgbClr val="FF6600"/>
              </a:solidFill>
            </a:endParaRPr>
          </a:p>
        </p:txBody>
      </p:sp>
      <p:cxnSp>
        <p:nvCxnSpPr>
          <p:cNvPr id="12" name="Curved Connector 11"/>
          <p:cNvCxnSpPr>
            <a:endCxn id="4" idx="1"/>
          </p:cNvCxnSpPr>
          <p:nvPr/>
        </p:nvCxnSpPr>
        <p:spPr bwMode="auto">
          <a:xfrm rot="5400000">
            <a:off x="1820800" y="3161568"/>
            <a:ext cx="570152" cy="173683"/>
          </a:xfrm>
          <a:prstGeom prst="curvedConnector4">
            <a:avLst>
              <a:gd name="adj1" fmla="val 37148"/>
              <a:gd name="adj2" fmla="val 231619"/>
            </a:avLst>
          </a:prstGeom>
          <a:solidFill>
            <a:schemeClr val="accent1"/>
          </a:solidFill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3" name="TextBox 22"/>
          <p:cNvSpPr txBox="1"/>
          <p:nvPr/>
        </p:nvSpPr>
        <p:spPr>
          <a:xfrm>
            <a:off x="4738814" y="3202269"/>
            <a:ext cx="412020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Compensation for over-deposition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27" name="Curved Connector 26"/>
          <p:cNvCxnSpPr>
            <a:stCxn id="23" idx="1"/>
            <a:endCxn id="20" idx="1"/>
          </p:cNvCxnSpPr>
          <p:nvPr/>
        </p:nvCxnSpPr>
        <p:spPr bwMode="auto">
          <a:xfrm rot="10800000" flipV="1">
            <a:off x="4383350" y="3386935"/>
            <a:ext cx="355464" cy="1452534"/>
          </a:xfrm>
          <a:prstGeom prst="curvedConnector3">
            <a:avLst>
              <a:gd name="adj1" fmla="val 274471"/>
            </a:avLst>
          </a:prstGeom>
          <a:solidFill>
            <a:schemeClr val="accent1"/>
          </a:solidFill>
          <a:ln w="38100" cap="flat" cmpd="sng" algn="ctr">
            <a:solidFill>
              <a:srgbClr val="333399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14966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0" grpId="0" animBg="1"/>
      <p:bldP spid="5" grpId="0"/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Poor knowledge of </a:t>
            </a:r>
            <a:r>
              <a:rPr lang="en-US" dirty="0" err="1" smtClean="0"/>
              <a:t>extrduer</a:t>
            </a:r>
            <a:r>
              <a:rPr lang="en-US" dirty="0" smtClean="0"/>
              <a:t> flow </a:t>
            </a:r>
            <a:r>
              <a:rPr lang="en-US" dirty="0" smtClean="0">
                <a:sym typeface="Wingdings"/>
              </a:rPr>
              <a:t> imperfect 3D printed objects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472384" y="3036232"/>
            <a:ext cx="6199232" cy="1905687"/>
            <a:chOff x="1559277" y="2083389"/>
            <a:chExt cx="6199232" cy="1905687"/>
          </a:xfrm>
        </p:grpSpPr>
        <p:pic>
          <p:nvPicPr>
            <p:cNvPr id="4" name="Picture 3" title="http://blog.cnccookbook.com/2012/02/11/high-resolution-3d-printer/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59277" y="2088878"/>
              <a:ext cx="2509548" cy="189470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48962" y="2083389"/>
              <a:ext cx="2509547" cy="1905687"/>
            </a:xfrm>
            <a:prstGeom prst="rect">
              <a:avLst/>
            </a:prstGeom>
          </p:spPr>
        </p:pic>
        <p:sp>
          <p:nvSpPr>
            <p:cNvPr id="6" name="Right Arrow 5"/>
            <p:cNvSpPr/>
            <p:nvPr/>
          </p:nvSpPr>
          <p:spPr bwMode="auto">
            <a:xfrm>
              <a:off x="4277893" y="2835706"/>
              <a:ext cx="762000" cy="401053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-25000">
                <a:ln>
                  <a:noFill/>
                </a:ln>
                <a:solidFill>
                  <a:srgbClr val="000000"/>
                </a:solidFill>
                <a:effectLst/>
                <a:latin typeface="Times" charset="0"/>
                <a:ea typeface="ＭＳ Ｐゴシック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1951789" y="5086290"/>
            <a:ext cx="600242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Source: http://</a:t>
            </a:r>
            <a:r>
              <a:rPr lang="en-US" sz="1000" dirty="0" err="1"/>
              <a:t>blog.cnccookbook.com</a:t>
            </a:r>
            <a:r>
              <a:rPr lang="en-US" sz="1000" dirty="0"/>
              <a:t>/2012/02/11/high-resolution-3d-printer</a:t>
            </a:r>
          </a:p>
        </p:txBody>
      </p:sp>
    </p:spTree>
    <p:extLst>
      <p:ext uri="{BB962C8B-B14F-4D97-AF65-F5344CB8AC3E}">
        <p14:creationId xmlns:p14="http://schemas.microsoft.com/office/powerpoint/2010/main" val="1363856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100" dirty="0" smtClean="0"/>
              <a:t>William </a:t>
            </a:r>
            <a:r>
              <a:rPr lang="en-US" sz="1100" dirty="0" err="1"/>
              <a:t>Gurstelle</a:t>
            </a:r>
            <a:r>
              <a:rPr lang="en-US" sz="1100" dirty="0"/>
              <a:t>. (2009, June) </a:t>
            </a:r>
            <a:r>
              <a:rPr lang="en-US" sz="1100" dirty="0" err="1"/>
              <a:t>Boingboing</a:t>
            </a:r>
            <a:r>
              <a:rPr lang="en-US" sz="1100" dirty="0"/>
              <a:t>. [Online]. </a:t>
            </a:r>
            <a:r>
              <a:rPr lang="en-US" sz="1100" u="sng" dirty="0">
                <a:hlinkClick r:id="rId2"/>
              </a:rPr>
              <a:t>http://boingboing.net/2009/06/13/can-bre-pettis-repli.html</a:t>
            </a:r>
            <a:endParaRPr lang="en-US" sz="1100" dirty="0"/>
          </a:p>
          <a:p>
            <a:r>
              <a:rPr lang="en-US" sz="1100" dirty="0"/>
              <a:t>J. Comb, W. </a:t>
            </a:r>
            <a:r>
              <a:rPr lang="en-US" sz="1100" dirty="0" err="1"/>
              <a:t>Priederman</a:t>
            </a:r>
            <a:r>
              <a:rPr lang="en-US" sz="1100" dirty="0"/>
              <a:t>, P. Leavitt, R. </a:t>
            </a:r>
            <a:r>
              <a:rPr lang="en-US" sz="1100" dirty="0" err="1"/>
              <a:t>Skubic</a:t>
            </a:r>
            <a:r>
              <a:rPr lang="en-US" sz="1100" dirty="0"/>
              <a:t>, and J. </a:t>
            </a:r>
            <a:r>
              <a:rPr lang="en-US" sz="1100" dirty="0" err="1"/>
              <a:t>Batchelder</a:t>
            </a:r>
            <a:r>
              <a:rPr lang="en-US" sz="1100" dirty="0"/>
              <a:t>, "High-Precision Modeling Filament," U.S. Patent 124 241, March 15, 2005.</a:t>
            </a:r>
          </a:p>
          <a:p>
            <a:r>
              <a:rPr lang="en-US" sz="1100" dirty="0"/>
              <a:t>Wikipedia. Fused Deposition Modeling. [Online]. </a:t>
            </a:r>
            <a:r>
              <a:rPr lang="en-US" sz="1100" u="sng" dirty="0">
                <a:hlinkClick r:id="rId3"/>
              </a:rPr>
              <a:t>http://en.wikipedia.org/wiki/Fused_deposition_modeling</a:t>
            </a:r>
            <a:endParaRPr lang="en-US" sz="1100" dirty="0"/>
          </a:p>
          <a:p>
            <a:r>
              <a:rPr lang="en-US" sz="1100" dirty="0" err="1"/>
              <a:t>RepRap</a:t>
            </a:r>
            <a:r>
              <a:rPr lang="en-US" sz="1100" dirty="0"/>
              <a:t>. (2012, March) </a:t>
            </a:r>
            <a:r>
              <a:rPr lang="en-US" sz="1100" dirty="0" err="1"/>
              <a:t>RepRap.org</a:t>
            </a:r>
            <a:r>
              <a:rPr lang="en-US" sz="1100" dirty="0"/>
              <a:t>. [Online]. </a:t>
            </a:r>
            <a:r>
              <a:rPr lang="en-US" sz="1100" u="sng" dirty="0">
                <a:hlinkClick r:id="rId4"/>
              </a:rPr>
              <a:t>http://reprap.org/wiki/Category:Extruders</a:t>
            </a:r>
            <a:endParaRPr lang="en-US" sz="1100" dirty="0"/>
          </a:p>
          <a:p>
            <a:r>
              <a:rPr lang="en-US" sz="1100" dirty="0"/>
              <a:t>W. Swanson and J. </a:t>
            </a:r>
            <a:r>
              <a:rPr lang="en-US" sz="1100" dirty="0" err="1"/>
              <a:t>Batchelder</a:t>
            </a:r>
            <a:r>
              <a:rPr lang="en-US" sz="1100" dirty="0"/>
              <a:t>, "Filament Drive Mechanism for Use in Extrusion-Based Digital Manufacturing," U.S. Patent 7 896 209, March 1, 2011.</a:t>
            </a:r>
          </a:p>
          <a:p>
            <a:r>
              <a:rPr lang="en-US" sz="1100" dirty="0"/>
              <a:t>J. </a:t>
            </a:r>
            <a:r>
              <a:rPr lang="en-US" sz="1100" dirty="0" err="1"/>
              <a:t>Batchelder</a:t>
            </a:r>
            <a:r>
              <a:rPr lang="en-US" sz="1100" dirty="0"/>
              <a:t> R. </a:t>
            </a:r>
            <a:r>
              <a:rPr lang="en-US" sz="1100" dirty="0" err="1"/>
              <a:t>Zinniel</a:t>
            </a:r>
            <a:r>
              <a:rPr lang="en-US" sz="1100" dirty="0"/>
              <a:t>, "Volumetric Feed Control For Flexible Filament," U.S. Patent 6 085 957, July 11, 2000.</a:t>
            </a:r>
          </a:p>
          <a:p>
            <a:r>
              <a:rPr lang="en-US" sz="1100" dirty="0"/>
              <a:t>G. </a:t>
            </a:r>
            <a:r>
              <a:rPr lang="en-US" sz="1100" dirty="0" err="1"/>
              <a:t>Selcuk</a:t>
            </a:r>
            <a:r>
              <a:rPr lang="en-US" sz="1100" dirty="0"/>
              <a:t>, and B. Maurizio A. Bellini, "</a:t>
            </a:r>
            <a:r>
              <a:rPr lang="en-US" sz="1100" dirty="0" err="1"/>
              <a:t>Liquifier</a:t>
            </a:r>
            <a:r>
              <a:rPr lang="en-US" sz="1100" dirty="0"/>
              <a:t> Dynamics in Fused Deposition," </a:t>
            </a:r>
            <a:r>
              <a:rPr lang="en-US" sz="1100" i="1" dirty="0"/>
              <a:t>Journal of Manufacturing Science and Engineering</a:t>
            </a:r>
            <a:r>
              <a:rPr lang="en-US" sz="1100" dirty="0"/>
              <a:t>, vol. 126, no. 2, pp. 237-246, 2004.</a:t>
            </a:r>
          </a:p>
          <a:p>
            <a:r>
              <a:rPr lang="en-US" sz="1100" dirty="0" err="1"/>
              <a:t>Makerbot</a:t>
            </a:r>
            <a:r>
              <a:rPr lang="en-US" sz="1100" dirty="0"/>
              <a:t> Industries. </a:t>
            </a:r>
            <a:r>
              <a:rPr lang="en-US" sz="1100" dirty="0" err="1"/>
              <a:t>Makerbot</a:t>
            </a:r>
            <a:r>
              <a:rPr lang="en-US" sz="1100" dirty="0"/>
              <a:t> Store - Plastic. [Online]. </a:t>
            </a:r>
            <a:r>
              <a:rPr lang="en-US" sz="1100" u="sng" dirty="0">
                <a:hlinkClick r:id="rId5"/>
              </a:rPr>
              <a:t>http://store.makerbot.com/plastic.html</a:t>
            </a:r>
            <a:endParaRPr lang="en-US" sz="1100" dirty="0"/>
          </a:p>
          <a:p>
            <a:r>
              <a:rPr lang="en-US" sz="1100" dirty="0"/>
              <a:t>M. </a:t>
            </a:r>
            <a:r>
              <a:rPr lang="en-US" sz="1100" dirty="0" err="1"/>
              <a:t>Roxas</a:t>
            </a:r>
            <a:r>
              <a:rPr lang="en-US" sz="1100" dirty="0"/>
              <a:t> and S. </a:t>
            </a:r>
            <a:r>
              <a:rPr lang="en-US" sz="1100" dirty="0" err="1"/>
              <a:t>Ju</a:t>
            </a:r>
            <a:r>
              <a:rPr lang="en-US" sz="1100" dirty="0"/>
              <a:t>, "Fluid Dynamics Analysis of </a:t>
            </a:r>
            <a:r>
              <a:rPr lang="en-US" sz="1100" dirty="0" err="1"/>
              <a:t>Dektop</a:t>
            </a:r>
            <a:r>
              <a:rPr lang="en-US" sz="1100" dirty="0"/>
              <a:t>-based Fused Deposition Modeling Rapid Prototyping," Department of Mechanical and Industrial Engineering, University of Toronto, Toronto, 2008.</a:t>
            </a:r>
          </a:p>
          <a:p>
            <a:r>
              <a:rPr lang="en-US" sz="1100" dirty="0"/>
              <a:t>P. Leavitt, and E. </a:t>
            </a:r>
            <a:r>
              <a:rPr lang="en-US" sz="1100" dirty="0" err="1"/>
              <a:t>Rapoport</a:t>
            </a:r>
            <a:r>
              <a:rPr lang="en-US" sz="1100" dirty="0"/>
              <a:t> J. Comb, "Velocity Profiling in an Extrusion Apparatus," U.S. Patent 6 054 077, April 25, 2000.</a:t>
            </a:r>
          </a:p>
          <a:p>
            <a:r>
              <a:rPr lang="en-US" sz="1100" dirty="0"/>
              <a:t>W. Swanson and J. </a:t>
            </a:r>
            <a:r>
              <a:rPr lang="en-US" sz="1100" dirty="0" err="1"/>
              <a:t>Batchelder</a:t>
            </a:r>
            <a:r>
              <a:rPr lang="en-US" sz="1100" dirty="0"/>
              <a:t>, "Liquefier Assembly for Use in Extrusion-Based Digital Manufacturing Systems," U.S. Patent 7 897 074, March 1, 2011</a:t>
            </a:r>
            <a:r>
              <a:rPr lang="en-US" sz="1100" dirty="0" smtClean="0"/>
              <a:t>.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391868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895600"/>
            <a:ext cx="7772400" cy="457200"/>
          </a:xfrm>
        </p:spPr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63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3D </a:t>
            </a:r>
            <a:r>
              <a:rPr lang="en-US" dirty="0" smtClean="0"/>
              <a:t>Printing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>
              <a:sym typeface="Wingdings"/>
            </a:endParaRPr>
          </a:p>
          <a:p>
            <a:endParaRPr lang="en-US" dirty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endParaRPr lang="en-US" dirty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endParaRPr lang="en-US" dirty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endParaRPr lang="en-US" dirty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 Fused deposition modeling (FDM) 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458125" y="2051545"/>
            <a:ext cx="6184119" cy="2586957"/>
            <a:chOff x="820664" y="2472424"/>
            <a:chExt cx="7462179" cy="312159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l="24837" t="6391" r="30524" b="33798"/>
            <a:stretch/>
          </p:blipFill>
          <p:spPr>
            <a:xfrm>
              <a:off x="820664" y="2472424"/>
              <a:ext cx="2505960" cy="312159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l="6740" t="-2390" r="15482"/>
            <a:stretch/>
          </p:blipFill>
          <p:spPr>
            <a:xfrm>
              <a:off x="4745004" y="2475928"/>
              <a:ext cx="3537839" cy="3114591"/>
            </a:xfrm>
            <a:prstGeom prst="rect">
              <a:avLst/>
            </a:prstGeom>
          </p:spPr>
        </p:pic>
        <p:sp>
          <p:nvSpPr>
            <p:cNvPr id="7" name="Right Arrow 6"/>
            <p:cNvSpPr/>
            <p:nvPr/>
          </p:nvSpPr>
          <p:spPr bwMode="auto">
            <a:xfrm>
              <a:off x="3676179" y="3853415"/>
              <a:ext cx="719270" cy="359616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-25000">
                <a:ln>
                  <a:noFill/>
                </a:ln>
                <a:solidFill>
                  <a:srgbClr val="000000"/>
                </a:solidFill>
                <a:effectLst/>
                <a:latin typeface="Times" charset="0"/>
                <a:ea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2959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 Callout 1 (No Border) 32"/>
          <p:cNvSpPr/>
          <p:nvPr/>
        </p:nvSpPr>
        <p:spPr bwMode="auto">
          <a:xfrm rot="10800000">
            <a:off x="3555072" y="3169462"/>
            <a:ext cx="295834" cy="293665"/>
          </a:xfrm>
          <a:prstGeom prst="callout1">
            <a:avLst>
              <a:gd name="adj1" fmla="val 3120"/>
              <a:gd name="adj2" fmla="val 18713"/>
              <a:gd name="adj3" fmla="val -167765"/>
              <a:gd name="adj4" fmla="val -174412"/>
            </a:avLst>
          </a:prstGeom>
          <a:solidFill>
            <a:srgbClr val="FFFF00">
              <a:alpha val="49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1" name="Line Callout 1 (No Border) 30"/>
          <p:cNvSpPr/>
          <p:nvPr/>
        </p:nvSpPr>
        <p:spPr bwMode="auto">
          <a:xfrm rot="10800000">
            <a:off x="3850907" y="3169461"/>
            <a:ext cx="295834" cy="293665"/>
          </a:xfrm>
          <a:prstGeom prst="callout1">
            <a:avLst>
              <a:gd name="adj1" fmla="val 46539"/>
              <a:gd name="adj2" fmla="val -20942"/>
              <a:gd name="adj3" fmla="val 32608"/>
              <a:gd name="adj4" fmla="val -308043"/>
            </a:avLst>
          </a:prstGeom>
          <a:solidFill>
            <a:srgbClr val="FF6600">
              <a:alpha val="33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0" name="Line Callout 1 (Accent Bar) 29"/>
          <p:cNvSpPr/>
          <p:nvPr/>
        </p:nvSpPr>
        <p:spPr bwMode="auto">
          <a:xfrm>
            <a:off x="1609830" y="3316295"/>
            <a:ext cx="964620" cy="314068"/>
          </a:xfrm>
          <a:prstGeom prst="accentCallout1">
            <a:avLst>
              <a:gd name="adj1" fmla="val 56101"/>
              <a:gd name="adj2" fmla="val -6747"/>
              <a:gd name="adj3" fmla="val 178636"/>
              <a:gd name="adj4" fmla="val -35534"/>
            </a:avLst>
          </a:prstGeom>
          <a:solidFill>
            <a:srgbClr val="008000">
              <a:alpha val="27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Theoretical Causes of Imprecise Flow:</a:t>
            </a:r>
            <a:br>
              <a:rPr lang="en-US" dirty="0" smtClean="0"/>
            </a:br>
            <a:r>
              <a:rPr lang="en-US" dirty="0" smtClean="0"/>
              <a:t>  </a:t>
            </a:r>
            <a:r>
              <a:rPr lang="en-US" i="1" dirty="0" smtClean="0"/>
              <a:t>Filament </a:t>
            </a:r>
            <a:r>
              <a:rPr lang="en-US" i="1" dirty="0"/>
              <a:t>E</a:t>
            </a:r>
            <a:r>
              <a:rPr lang="en-US" i="1" dirty="0" smtClean="0"/>
              <a:t>ffects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1727" y="1888005"/>
            <a:ext cx="7772400" cy="35052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 Volumetric flow error = difference between desired flow rate and output flow rate</a:t>
            </a:r>
          </a:p>
          <a:p>
            <a:pPr lvl="1"/>
            <a:r>
              <a:rPr lang="en-US" dirty="0" smtClean="0"/>
              <a:t> </a:t>
            </a:r>
            <a:r>
              <a:rPr lang="en-US" dirty="0" smtClean="0"/>
              <a:t>Effect </a:t>
            </a:r>
            <a:r>
              <a:rPr lang="en-US" dirty="0" smtClean="0"/>
              <a:t>of variable filament diameter: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5231" y="324078"/>
            <a:ext cx="9138769" cy="369332"/>
            <a:chOff x="180245" y="324078"/>
            <a:chExt cx="8921137" cy="369332"/>
          </a:xfrm>
        </p:grpSpPr>
        <p:sp>
          <p:nvSpPr>
            <p:cNvPr id="8" name="Rectangle 7"/>
            <p:cNvSpPr/>
            <p:nvPr/>
          </p:nvSpPr>
          <p:spPr>
            <a:xfrm>
              <a:off x="180245" y="324078"/>
              <a:ext cx="2936733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Characterizing the flow 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3176447" y="324078"/>
              <a:ext cx="2936733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4"/>
                  </a:solidFill>
                  <a:ea typeface="ＭＳ Ｐゴシック" charset="0"/>
                  <a:cs typeface="Verdana"/>
                </a:rPr>
                <a:t>Theoretical Causes</a:t>
              </a:r>
              <a:endParaRPr lang="en-US" dirty="0">
                <a:solidFill>
                  <a:schemeClr val="accent4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172650" y="324078"/>
              <a:ext cx="2928732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Practical Improvements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9506117"/>
              </p:ext>
            </p:extLst>
          </p:nvPr>
        </p:nvGraphicFramePr>
        <p:xfrm>
          <a:off x="1609830" y="3159262"/>
          <a:ext cx="2698394" cy="5996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2" name="Document" r:id="rId4" imgW="1600200" imgH="355600" progId="Word.Document.12">
                  <p:embed/>
                </p:oleObj>
              </mc:Choice>
              <mc:Fallback>
                <p:oleObj name="Document" r:id="rId4" imgW="1600200" imgH="355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09830" y="3159262"/>
                        <a:ext cx="2698394" cy="5996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31441" y="3878187"/>
            <a:ext cx="2343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v</a:t>
            </a:r>
            <a:r>
              <a:rPr lang="en-US" sz="1600" dirty="0" smtClean="0"/>
              <a:t>olumetric flow error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4439002" y="3660646"/>
            <a:ext cx="228590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standard deviation</a:t>
            </a:r>
          </a:p>
          <a:p>
            <a:r>
              <a:rPr lang="en-US" sz="1600" dirty="0"/>
              <a:t>o</a:t>
            </a:r>
            <a:r>
              <a:rPr lang="en-US" sz="1600" dirty="0" smtClean="0"/>
              <a:t>f filament diameter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5033919" y="3159262"/>
            <a:ext cx="26641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mean filament diameter</a:t>
            </a:r>
            <a:endParaRPr lang="en-US" sz="16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1022499" y="4725982"/>
            <a:ext cx="6856264" cy="830997"/>
            <a:chOff x="1022499" y="4725982"/>
            <a:chExt cx="6856264" cy="830997"/>
          </a:xfrm>
        </p:grpSpPr>
        <p:sp>
          <p:nvSpPr>
            <p:cNvPr id="34" name="TextBox 33"/>
            <p:cNvSpPr txBox="1"/>
            <p:nvPr/>
          </p:nvSpPr>
          <p:spPr>
            <a:xfrm>
              <a:off x="1022499" y="4725982"/>
              <a:ext cx="685626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						decrease filament diameter</a:t>
              </a:r>
            </a:p>
            <a:p>
              <a:r>
                <a:rPr lang="en-US" sz="1600" dirty="0"/>
                <a:t>	</a:t>
              </a:r>
              <a:r>
                <a:rPr lang="en-US" sz="1600" dirty="0" smtClean="0"/>
                <a:t>				 	decrease filament diameter variability</a:t>
              </a:r>
            </a:p>
            <a:p>
              <a:r>
                <a:rPr lang="en-US" sz="1600" dirty="0"/>
                <a:t>	</a:t>
              </a:r>
              <a:r>
                <a:rPr lang="en-US" sz="1600" dirty="0" smtClean="0"/>
                <a:t>						(“tighten” tolerance)</a:t>
              </a:r>
              <a:endParaRPr lang="en-US" sz="1600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134827" y="4839358"/>
              <a:ext cx="245702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/>
                <a:t>To reduce flow </a:t>
              </a:r>
              <a:r>
                <a:rPr lang="en-US" sz="1600" dirty="0" smtClean="0"/>
                <a:t>errors </a:t>
              </a:r>
              <a:endParaRPr lang="en-US" sz="1600" dirty="0"/>
            </a:p>
          </p:txBody>
        </p:sp>
        <p:sp>
          <p:nvSpPr>
            <p:cNvPr id="40" name="Left Brace 39"/>
            <p:cNvSpPr/>
            <p:nvPr/>
          </p:nvSpPr>
          <p:spPr bwMode="auto">
            <a:xfrm>
              <a:off x="3559609" y="4826540"/>
              <a:ext cx="201315" cy="433416"/>
            </a:xfrm>
            <a:prstGeom prst="lef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-25000">
                <a:ln>
                  <a:noFill/>
                </a:ln>
                <a:solidFill>
                  <a:srgbClr val="000000"/>
                </a:solidFill>
                <a:effectLst/>
                <a:latin typeface="Times" charset="0"/>
                <a:ea typeface="ＭＳ Ｐゴシック" charset="0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102313" y="6574589"/>
            <a:ext cx="15824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[1] Source: </a:t>
            </a:r>
            <a:r>
              <a:rPr lang="en-US" sz="1000" dirty="0" err="1" smtClean="0"/>
              <a:t>Stratasys</a:t>
            </a:r>
            <a:endParaRPr lang="en-US" sz="1000" dirty="0"/>
          </a:p>
        </p:txBody>
      </p:sp>
      <p:sp>
        <p:nvSpPr>
          <p:cNvPr id="44" name="TextBox 43"/>
          <p:cNvSpPr txBox="1"/>
          <p:nvPr/>
        </p:nvSpPr>
        <p:spPr>
          <a:xfrm>
            <a:off x="1272891" y="3070074"/>
            <a:ext cx="3826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[1]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07790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1" grpId="0" animBg="1"/>
      <p:bldP spid="30" grpId="0" animBg="1"/>
      <p:bldP spid="4" grpId="0"/>
      <p:bldP spid="6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need for more precise flow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5185974" cy="3505200"/>
          </a:xfrm>
        </p:spPr>
        <p:txBody>
          <a:bodyPr/>
          <a:lstStyle/>
          <a:p>
            <a:r>
              <a:rPr lang="en-US" dirty="0" smtClean="0"/>
              <a:t> To Improve quality of 3D printed objects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Shift from prototyping </a:t>
            </a:r>
            <a:r>
              <a:rPr lang="en-US" dirty="0" smtClean="0">
                <a:sym typeface="Wingdings"/>
              </a:rPr>
              <a:t> manufacturing</a:t>
            </a:r>
          </a:p>
          <a:p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Enable Dual-Extrusion (using two extruders at the same time) to create objects with multiple materials.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4060" y="1828799"/>
            <a:ext cx="3369940" cy="382488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258" y="3049210"/>
            <a:ext cx="1910561" cy="243719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390" y="3341402"/>
            <a:ext cx="3222100" cy="2144998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5909709"/>
            <a:ext cx="633663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/>
              <a:t>[1] Source: http</a:t>
            </a:r>
            <a:r>
              <a:rPr lang="en-US" sz="1000" dirty="0"/>
              <a:t>://www.makerbot.com/blog/tag/makerbot-projects-2</a:t>
            </a:r>
            <a:r>
              <a:rPr lang="en-US" sz="1000" dirty="0" smtClean="0"/>
              <a:t>/</a:t>
            </a:r>
          </a:p>
          <a:p>
            <a:r>
              <a:rPr lang="en-US" sz="1000" dirty="0" smtClean="0"/>
              <a:t>[2] Source: http</a:t>
            </a:r>
            <a:r>
              <a:rPr lang="en-US" sz="1000" dirty="0"/>
              <a:t>://www.core77.com/blog/</a:t>
            </a:r>
            <a:r>
              <a:rPr lang="en-US" sz="1000" dirty="0" err="1"/>
              <a:t>digital_fabrication</a:t>
            </a:r>
            <a:r>
              <a:rPr lang="en-US" sz="1000" dirty="0"/>
              <a:t>/3d_printing_makerbot_industries_new_dual-extrusion_replicator_21513.</a:t>
            </a:r>
            <a:r>
              <a:rPr lang="en-US" sz="1000" dirty="0" smtClean="0"/>
              <a:t>asp</a:t>
            </a:r>
            <a:endParaRPr lang="en-US" sz="1000" dirty="0"/>
          </a:p>
          <a:p>
            <a:r>
              <a:rPr lang="en-US" sz="1000" dirty="0" smtClean="0"/>
              <a:t>[3] Source</a:t>
            </a:r>
            <a:r>
              <a:rPr lang="en-US" sz="1000" dirty="0"/>
              <a:t>: http://</a:t>
            </a:r>
            <a:r>
              <a:rPr lang="en-US" sz="1000" dirty="0" err="1"/>
              <a:t>www.shapeways.com</a:t>
            </a:r>
            <a:r>
              <a:rPr lang="en-US" sz="1000" dirty="0"/>
              <a:t>/blog/archives/521-The-Shapeways-Makerbot-Bunny.html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50030" y="5381884"/>
            <a:ext cx="3826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[1]</a:t>
            </a:r>
            <a:endParaRPr lang="en-US" sz="1000" dirty="0"/>
          </a:p>
        </p:txBody>
      </p:sp>
      <p:sp>
        <p:nvSpPr>
          <p:cNvPr id="14" name="TextBox 13"/>
          <p:cNvSpPr txBox="1"/>
          <p:nvPr/>
        </p:nvSpPr>
        <p:spPr>
          <a:xfrm>
            <a:off x="4050956" y="5411173"/>
            <a:ext cx="3826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[2]</a:t>
            </a:r>
            <a:endParaRPr lang="en-US" sz="1000" dirty="0"/>
          </a:p>
        </p:txBody>
      </p:sp>
      <p:sp>
        <p:nvSpPr>
          <p:cNvPr id="15" name="TextBox 14"/>
          <p:cNvSpPr txBox="1"/>
          <p:nvPr/>
        </p:nvSpPr>
        <p:spPr>
          <a:xfrm>
            <a:off x="8075538" y="5423379"/>
            <a:ext cx="3826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[3]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824234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Macintosh HD:Users:Will:Desktop:Screen shot 2012-03-15 at 4.38.33 A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2901" y="2235200"/>
            <a:ext cx="2663797" cy="325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Methods for Better Flow Control:</a:t>
            </a:r>
            <a:br>
              <a:rPr lang="en-US" dirty="0" smtClean="0"/>
            </a:b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i="1" dirty="0" smtClean="0"/>
              <a:t>Control Compensation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5214462" cy="35052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 Three methods: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Modify movement speed to match flow rate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Modify flow rate input to compensate for flow characteristics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“close-the-loop” with real-time filament diameter measurements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231" y="324078"/>
            <a:ext cx="9138769" cy="369332"/>
            <a:chOff x="180245" y="324078"/>
            <a:chExt cx="8921137" cy="369332"/>
          </a:xfrm>
        </p:grpSpPr>
        <p:sp>
          <p:nvSpPr>
            <p:cNvPr id="9" name="Rectangle 8"/>
            <p:cNvSpPr/>
            <p:nvPr/>
          </p:nvSpPr>
          <p:spPr>
            <a:xfrm>
              <a:off x="180245" y="324078"/>
              <a:ext cx="2936733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Characterizing the flow 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176446" y="324078"/>
              <a:ext cx="2936734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1">
                      <a:lumMod val="75000"/>
                    </a:schemeClr>
                  </a:solidFill>
                  <a:ea typeface="ＭＳ Ｐゴシック" charset="0"/>
                  <a:cs typeface="Verdana"/>
                </a:rPr>
                <a:t>Theoretical Causes</a:t>
              </a:r>
              <a:endParaRPr lang="en-US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172650" y="324078"/>
              <a:ext cx="2928732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dirty="0" smtClean="0">
                  <a:ea typeface="ＭＳ Ｐゴシック" charset="0"/>
                  <a:cs typeface="Verdana"/>
                </a:rPr>
                <a:t>Practical Improvements</a:t>
              </a:r>
              <a:endParaRPr lang="en-US" dirty="0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2131692" y="5491747"/>
            <a:ext cx="13388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</a:t>
            </a:r>
            <a:r>
              <a:rPr lang="en-US" sz="1000" dirty="0" err="1" smtClean="0"/>
              <a:t>Stratasys</a:t>
            </a:r>
            <a:endParaRPr lang="en-US" sz="1000" dirty="0"/>
          </a:p>
        </p:txBody>
      </p:sp>
      <p:sp>
        <p:nvSpPr>
          <p:cNvPr id="18" name="TextBox 17"/>
          <p:cNvSpPr txBox="1"/>
          <p:nvPr/>
        </p:nvSpPr>
        <p:spPr>
          <a:xfrm>
            <a:off x="7178840" y="5491747"/>
            <a:ext cx="13388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</a:t>
            </a:r>
            <a:r>
              <a:rPr lang="en-US" sz="1000" dirty="0" err="1" smtClean="0"/>
              <a:t>Stratasys</a:t>
            </a:r>
            <a:endParaRPr lang="en-US" sz="1000" dirty="0"/>
          </a:p>
        </p:txBody>
      </p:sp>
      <p:sp>
        <p:nvSpPr>
          <p:cNvPr id="17" name="Rectangle 16"/>
          <p:cNvSpPr/>
          <p:nvPr/>
        </p:nvSpPr>
        <p:spPr bwMode="auto">
          <a:xfrm>
            <a:off x="0" y="1152920"/>
            <a:ext cx="9144000" cy="4531839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-2500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13" name="Picture 1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119" y="3800016"/>
            <a:ext cx="2406656" cy="1686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Macintosh HD:Users:Will:Desktop:Screen shot 2012-03-15 at 4.38.33 A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9119" y="0"/>
            <a:ext cx="5618947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1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271" y="1152920"/>
            <a:ext cx="5931569" cy="45318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7941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7" grpId="2" animBg="1"/>
      <p:bldP spid="17" grpId="3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6" name="replicator_time_lapse_trimmed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7863" y="1187733"/>
            <a:ext cx="7968275" cy="4482535"/>
          </a:xfrm>
        </p:spPr>
      </p:pic>
      <p:sp>
        <p:nvSpPr>
          <p:cNvPr id="8" name="Rectangle 7"/>
          <p:cNvSpPr/>
          <p:nvPr/>
        </p:nvSpPr>
        <p:spPr>
          <a:xfrm>
            <a:off x="0" y="6339661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 smtClean="0">
                <a:solidFill>
                  <a:schemeClr val="tx2"/>
                </a:solidFill>
              </a:rPr>
              <a:t>[1] http</a:t>
            </a:r>
            <a:r>
              <a:rPr lang="en-US" sz="1000" dirty="0">
                <a:solidFill>
                  <a:schemeClr val="tx2"/>
                </a:solidFill>
              </a:rPr>
              <a:t>://www.youtube.com/watch?feature=player_detailpage&amp;v=euZivv8ySyA#t=</a:t>
            </a:r>
            <a:r>
              <a:rPr lang="en-US" sz="1000" dirty="0" smtClean="0">
                <a:solidFill>
                  <a:schemeClr val="tx2"/>
                </a:solidFill>
              </a:rPr>
              <a:t>117s </a:t>
            </a:r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523852" y="5498075"/>
            <a:ext cx="3826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tx2"/>
                </a:solidFill>
              </a:rPr>
              <a:t>[1]</a:t>
            </a:r>
            <a:endParaRPr lang="en-US" sz="1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312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of a 3D </a:t>
            </a:r>
            <a:r>
              <a:rPr lang="en-US" dirty="0" smtClean="0"/>
              <a:t>Printer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Cartesian Gantry System (moveable platform)</a:t>
            </a:r>
          </a:p>
          <a:p>
            <a:pPr lvl="1"/>
            <a:r>
              <a:rPr lang="en-US" dirty="0" smtClean="0"/>
              <a:t> Moves the extruder in x, y, and z directions</a:t>
            </a:r>
          </a:p>
          <a:p>
            <a:r>
              <a:rPr lang="en-US" dirty="0" smtClean="0"/>
              <a:t> Thermoplastic Extruder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Deposits material on the build platform</a:t>
            </a:r>
          </a:p>
        </p:txBody>
      </p:sp>
      <p:pic>
        <p:nvPicPr>
          <p:cNvPr id="4" name="Picture 3" descr="Macintosh HD:Users:Will:Desktop:Screen shot 2012-03-12 at 10.18.24 PM.png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779" b="94975" l="4434" r="96033">
                        <a14:foregroundMark x1="4784" y1="94221" x2="92649" y2="95477"/>
                        <a14:foregroundMark x1="6534" y1="5779" x2="94516" y2="6533"/>
                        <a14:foregroundMark x1="92999" y1="11307" x2="94749" y2="92211"/>
                        <a14:foregroundMark x1="8051" y1="7789" x2="5251" y2="91206"/>
                        <a14:foregroundMark x1="96149" y1="35930" x2="95566" y2="58040"/>
                        <a14:foregroundMark x1="5834" y1="34673" x2="4434" y2="44975"/>
                        <a14:foregroundMark x1="13769" y1="12563" x2="24154" y2="12563"/>
                        <a14:backgroundMark x1="91715" y1="2261" x2="65111" y2="1759"/>
                        <a14:backgroundMark x1="41540" y1="3015" x2="22987" y2="3015"/>
                        <a14:backgroundMark x1="61377" y1="2513" x2="39440" y2="2261"/>
                        <a14:backgroundMark x1="21937" y1="3015" x2="2567" y2="1759"/>
                        <a14:backgroundMark x1="10035" y1="96985" x2="44807" y2="97739"/>
                        <a14:backgroundMark x1="6534" y1="96985" x2="5134" y2="97487"/>
                        <a14:backgroundMark x1="48075" y1="97487" x2="81680" y2="97739"/>
                        <a14:backgroundMark x1="87165" y1="98995" x2="98016" y2="97739"/>
                        <a14:backgroundMark x1="82614" y1="97739" x2="86814" y2="97739"/>
                        <a14:backgroundMark x1="6768" y1="10050" x2="27071" y2="8040"/>
                        <a14:backgroundMark x1="8051" y1="8543" x2="8051" y2="8543"/>
                        <a14:backgroundMark x1="30338" y1="7286" x2="6768" y2="5779"/>
                        <a14:backgroundMark x1="31389" y1="11055" x2="22520" y2="3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498" y="2942164"/>
            <a:ext cx="5789083" cy="287876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7189554" y="5381305"/>
            <a:ext cx="13388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</a:t>
            </a:r>
            <a:r>
              <a:rPr lang="en-US" sz="1000" dirty="0" err="1" smtClean="0"/>
              <a:t>Stratasys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694942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is a Problem </a:t>
            </a:r>
            <a:r>
              <a:rPr lang="en-US" dirty="0"/>
              <a:t>W</a:t>
            </a:r>
            <a:r>
              <a:rPr lang="en-US" dirty="0" smtClean="0"/>
              <a:t>ith </a:t>
            </a:r>
            <a:r>
              <a:rPr lang="en-US" dirty="0"/>
              <a:t>M</a:t>
            </a:r>
            <a:r>
              <a:rPr lang="en-US" dirty="0" smtClean="0"/>
              <a:t>anufacturing…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334" y="1981200"/>
            <a:ext cx="7772400" cy="3505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5822442"/>
            <a:ext cx="248397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/>
              <a:t>[1] http</a:t>
            </a:r>
            <a:r>
              <a:rPr lang="en-US" sz="1000" dirty="0"/>
              <a:t>://</a:t>
            </a:r>
            <a:r>
              <a:rPr lang="en-US" sz="1000" dirty="0" err="1"/>
              <a:t>www.stdtechnology.com</a:t>
            </a:r>
            <a:r>
              <a:rPr lang="en-US" sz="1000" dirty="0"/>
              <a:t>/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068663"/>
            <a:ext cx="508162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/>
              <a:t>[2] http</a:t>
            </a:r>
            <a:r>
              <a:rPr lang="en-US" sz="1000" dirty="0"/>
              <a:t>:/</a:t>
            </a:r>
            <a:r>
              <a:rPr lang="en-US" sz="1000" dirty="0" smtClean="0"/>
              <a:t>/machine</a:t>
            </a:r>
            <a:r>
              <a:rPr lang="en-US" sz="1000" dirty="0"/>
              <a:t>-</a:t>
            </a:r>
            <a:r>
              <a:rPr lang="en-US" sz="1000" dirty="0" err="1"/>
              <a:t>ys.en.made</a:t>
            </a:r>
            <a:r>
              <a:rPr lang="en-US" sz="1000" dirty="0"/>
              <a:t>-in-</a:t>
            </a:r>
            <a:r>
              <a:rPr lang="en-US" sz="1000" dirty="0" err="1"/>
              <a:t>china.com</a:t>
            </a:r>
            <a:r>
              <a:rPr lang="en-US" sz="1000" dirty="0"/>
              <a:t>/product/</a:t>
            </a:r>
            <a:r>
              <a:rPr lang="en-US" sz="1000" dirty="0" err="1"/>
              <a:t>YqTncUtVOihy</a:t>
            </a:r>
            <a:r>
              <a:rPr lang="en-US" sz="1000" dirty="0"/>
              <a:t>/China-PC-Transparent-Shoe-Sole-Injection-Molding-</a:t>
            </a:r>
            <a:r>
              <a:rPr lang="en-US" sz="1000" dirty="0" err="1"/>
              <a:t>Machine.html</a:t>
            </a:r>
            <a:endParaRPr lang="en-US" sz="1000" dirty="0"/>
          </a:p>
        </p:txBody>
      </p:sp>
      <p:grpSp>
        <p:nvGrpSpPr>
          <p:cNvPr id="21" name="Group 20"/>
          <p:cNvGrpSpPr/>
          <p:nvPr/>
        </p:nvGrpSpPr>
        <p:grpSpPr>
          <a:xfrm>
            <a:off x="3362476" y="3065715"/>
            <a:ext cx="1524000" cy="804761"/>
            <a:chOff x="3362476" y="3065715"/>
            <a:chExt cx="1524000" cy="804761"/>
          </a:xfrm>
        </p:grpSpPr>
        <p:sp>
          <p:nvSpPr>
            <p:cNvPr id="15" name="Left-Right Arrow 14"/>
            <p:cNvSpPr/>
            <p:nvPr/>
          </p:nvSpPr>
          <p:spPr bwMode="auto">
            <a:xfrm>
              <a:off x="3362476" y="3422952"/>
              <a:ext cx="1524000" cy="447524"/>
            </a:xfrm>
            <a:prstGeom prst="left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-25000">
                <a:ln>
                  <a:noFill/>
                </a:ln>
                <a:solidFill>
                  <a:srgbClr val="000000"/>
                </a:solidFill>
                <a:effectLst/>
                <a:latin typeface="Times" charset="0"/>
                <a:ea typeface="ＭＳ Ｐゴシック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699533" y="3065715"/>
              <a:ext cx="849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A gap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131891" y="1932001"/>
            <a:ext cx="2222656" cy="3319377"/>
            <a:chOff x="1131891" y="1932001"/>
            <a:chExt cx="2222656" cy="3319377"/>
          </a:xfrm>
        </p:grpSpPr>
        <p:grpSp>
          <p:nvGrpSpPr>
            <p:cNvPr id="19" name="Group 18"/>
            <p:cNvGrpSpPr/>
            <p:nvPr/>
          </p:nvGrpSpPr>
          <p:grpSpPr>
            <a:xfrm>
              <a:off x="1131891" y="1932001"/>
              <a:ext cx="2031325" cy="3319377"/>
              <a:chOff x="1131891" y="1932001"/>
              <a:chExt cx="2031325" cy="3319377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1131891" y="4605047"/>
                <a:ext cx="203132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&lt; 50 units</a:t>
                </a:r>
              </a:p>
              <a:p>
                <a:pPr algn="ctr"/>
                <a:r>
                  <a:rPr lang="en-US" dirty="0" smtClean="0"/>
                  <a:t>~ $300 per unit</a:t>
                </a:r>
                <a:endParaRPr lang="en-US" dirty="0"/>
              </a:p>
            </p:txBody>
          </p:sp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7057" y="2333390"/>
                <a:ext cx="1700992" cy="2186990"/>
              </a:xfrm>
              <a:prstGeom prst="rect">
                <a:avLst/>
              </a:prstGeom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1475619" y="1932001"/>
                <a:ext cx="13468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Machining</a:t>
                </a:r>
                <a:endParaRPr lang="en-US" dirty="0"/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2971885" y="4358826"/>
              <a:ext cx="38266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[1]</a:t>
              </a:r>
              <a:endParaRPr lang="en-US" sz="10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996998" y="1932001"/>
            <a:ext cx="3723067" cy="3319377"/>
            <a:chOff x="4996998" y="1932001"/>
            <a:chExt cx="3723067" cy="3319377"/>
          </a:xfrm>
        </p:grpSpPr>
        <p:grpSp>
          <p:nvGrpSpPr>
            <p:cNvPr id="20" name="Group 19"/>
            <p:cNvGrpSpPr/>
            <p:nvPr/>
          </p:nvGrpSpPr>
          <p:grpSpPr>
            <a:xfrm>
              <a:off x="4996998" y="1932001"/>
              <a:ext cx="3531736" cy="3319377"/>
              <a:chOff x="4996998" y="1932001"/>
              <a:chExt cx="3531736" cy="3319377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81624" y="2507392"/>
                <a:ext cx="3362476" cy="1916228"/>
              </a:xfrm>
              <a:prstGeom prst="rect">
                <a:avLst/>
              </a:prstGeom>
            </p:spPr>
          </p:pic>
          <p:sp>
            <p:nvSpPr>
              <p:cNvPr id="9" name="TextBox 8"/>
              <p:cNvSpPr txBox="1"/>
              <p:nvPr/>
            </p:nvSpPr>
            <p:spPr>
              <a:xfrm>
                <a:off x="4996998" y="4605047"/>
                <a:ext cx="3531736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/>
                  <a:t>&gt; 1,000 units</a:t>
                </a:r>
              </a:p>
              <a:p>
                <a:pPr algn="ctr"/>
                <a:r>
                  <a:rPr lang="en-US" dirty="0" smtClean="0"/>
                  <a:t>~ $2k up-front + $5 per unit</a:t>
                </a: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5667829" y="1932001"/>
                <a:ext cx="21817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Injection Molding</a:t>
                </a:r>
                <a:endParaRPr lang="en-US" dirty="0"/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8337403" y="4235715"/>
              <a:ext cx="38266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[2]</a:t>
              </a:r>
              <a:endParaRPr lang="en-US" sz="1000" dirty="0"/>
            </a:p>
          </p:txBody>
        </p:sp>
      </p:grpSp>
      <p:sp>
        <p:nvSpPr>
          <p:cNvPr id="33" name="Rectangle 32"/>
          <p:cNvSpPr/>
          <p:nvPr/>
        </p:nvSpPr>
        <p:spPr>
          <a:xfrm>
            <a:off x="12095" y="6433700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 smtClean="0"/>
              <a:t>[3] http</a:t>
            </a:r>
            <a:r>
              <a:rPr lang="en-US" sz="1000" dirty="0"/>
              <a:t>://</a:t>
            </a:r>
            <a:r>
              <a:rPr lang="en-US" sz="1000" dirty="0" err="1"/>
              <a:t>betakit.com</a:t>
            </a:r>
            <a:r>
              <a:rPr lang="en-US" sz="1000" dirty="0"/>
              <a:t>/2012/02/26/economic-implications-of-3d-printers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2232541" y="1932001"/>
            <a:ext cx="3822338" cy="3319377"/>
            <a:chOff x="2232541" y="1932001"/>
            <a:chExt cx="3822338" cy="3319377"/>
          </a:xfrm>
        </p:grpSpPr>
        <p:grpSp>
          <p:nvGrpSpPr>
            <p:cNvPr id="32" name="Group 31"/>
            <p:cNvGrpSpPr/>
            <p:nvPr/>
          </p:nvGrpSpPr>
          <p:grpSpPr>
            <a:xfrm>
              <a:off x="2232541" y="1932001"/>
              <a:ext cx="3822338" cy="3319377"/>
              <a:chOff x="2438156" y="1932001"/>
              <a:chExt cx="3822338" cy="3319377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3281760" y="1932001"/>
                <a:ext cx="2160150" cy="3319377"/>
                <a:chOff x="1194397" y="1932001"/>
                <a:chExt cx="2160150" cy="3319377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194397" y="1932001"/>
                  <a:ext cx="2135132" cy="3319377"/>
                  <a:chOff x="1194397" y="1932001"/>
                  <a:chExt cx="2135132" cy="3319377"/>
                </a:xfrm>
              </p:grpSpPr>
              <p:sp>
                <p:nvSpPr>
                  <p:cNvPr id="28" name="TextBox 27"/>
                  <p:cNvSpPr txBox="1"/>
                  <p:nvPr/>
                </p:nvSpPr>
                <p:spPr>
                  <a:xfrm>
                    <a:off x="1194397" y="4605047"/>
                    <a:ext cx="2135132" cy="64633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dirty="0" smtClean="0"/>
                      <a:t>&lt; 1,000 units</a:t>
                    </a:r>
                  </a:p>
                  <a:p>
                    <a:pPr algn="ctr"/>
                    <a:r>
                      <a:rPr lang="en-US" dirty="0" smtClean="0"/>
                      <a:t>~ $5-50 per unit</a:t>
                    </a:r>
                    <a:endParaRPr lang="en-US" dirty="0"/>
                  </a:p>
                </p:txBody>
              </p:sp>
              <p:sp>
                <p:nvSpPr>
                  <p:cNvPr id="30" name="TextBox 29"/>
                  <p:cNvSpPr txBox="1"/>
                  <p:nvPr/>
                </p:nvSpPr>
                <p:spPr>
                  <a:xfrm>
                    <a:off x="1521089" y="1932001"/>
                    <a:ext cx="148174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 smtClean="0"/>
                      <a:t>3D Printing</a:t>
                    </a:r>
                    <a:endParaRPr lang="en-US" dirty="0"/>
                  </a:p>
                </p:txBody>
              </p:sp>
            </p:grpSp>
            <p:sp>
              <p:nvSpPr>
                <p:cNvPr id="27" name="TextBox 26"/>
                <p:cNvSpPr txBox="1"/>
                <p:nvPr/>
              </p:nvSpPr>
              <p:spPr>
                <a:xfrm>
                  <a:off x="2971885" y="4358826"/>
                  <a:ext cx="382662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00" dirty="0" smtClean="0"/>
                    <a:t>[1]</a:t>
                  </a:r>
                  <a:endParaRPr lang="en-US" sz="1000" dirty="0"/>
                </a:p>
              </p:txBody>
            </p:sp>
          </p:grpSp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1138" b="100000" l="5484" r="87097">
                            <a14:foregroundMark x1="40323" y1="15254" x2="40323" y2="15254"/>
                            <a14:foregroundMark x1="46613" y1="16707" x2="46613" y2="16707"/>
                            <a14:foregroundMark x1="48226" y1="19370" x2="65323" y2="20339"/>
                            <a14:foregroundMark x1="25161" y1="11864" x2="42581" y2="9443"/>
                            <a14:foregroundMark x1="44677" y1="10896" x2="68226" y2="10412"/>
                            <a14:foregroundMark x1="71935" y1="11380" x2="88387" y2="12349"/>
                            <a14:foregroundMark x1="84677" y1="16223" x2="86774" y2="75061"/>
                            <a14:foregroundMark x1="32097" y1="93947" x2="87742" y2="93220"/>
                            <a14:foregroundMark x1="13387" y1="30024" x2="14677" y2="89831"/>
                            <a14:foregroundMark x1="25484" y1="20339" x2="24839" y2="11380"/>
                            <a14:foregroundMark x1="87097" y1="88862" x2="86452" y2="76029"/>
                            <a14:foregroundMark x1="24516" y1="27119" x2="27419" y2="23245"/>
                            <a14:foregroundMark x1="79194" y1="64165" x2="76129" y2="43341"/>
                            <a14:foregroundMark x1="80161" y1="38983" x2="70645" y2="23729"/>
                            <a14:foregroundMark x1="21290" y1="55690" x2="23871" y2="65617"/>
                            <a14:foregroundMark x1="73871" y1="96852" x2="73871" y2="96852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2438156" y="2116667"/>
                <a:ext cx="3822338" cy="2546170"/>
              </a:xfrm>
              <a:prstGeom prst="rect">
                <a:avLst/>
              </a:prstGeom>
            </p:spPr>
          </p:pic>
        </p:grpSp>
        <p:sp>
          <p:nvSpPr>
            <p:cNvPr id="34" name="TextBox 33"/>
            <p:cNvSpPr txBox="1"/>
            <p:nvPr/>
          </p:nvSpPr>
          <p:spPr>
            <a:xfrm>
              <a:off x="5370285" y="4416616"/>
              <a:ext cx="38266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/>
                <a:t>[3]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27319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L -0.14028 -1.11111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14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1.11111E-6 L 0.12431 0.00023 " pathEditMode="relative" ptsTypes="AA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Distributed, Personal Manufacturing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405" y="1981200"/>
            <a:ext cx="2916766" cy="37038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5209" y="3461277"/>
            <a:ext cx="35335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Corporate </a:t>
            </a:r>
            <a:r>
              <a:rPr lang="en-US" sz="2400" dirty="0" smtClean="0">
                <a:sym typeface="Wingdings"/>
              </a:rPr>
              <a:t> Personal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0" y="6574133"/>
            <a:ext cx="46541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[1] http</a:t>
            </a:r>
            <a:r>
              <a:rPr lang="en-US" sz="1000" dirty="0"/>
              <a:t>://</a:t>
            </a:r>
            <a:r>
              <a:rPr lang="en-US" sz="1000" dirty="0" err="1"/>
              <a:t>www.wired.com</a:t>
            </a:r>
            <a:r>
              <a:rPr lang="en-US" sz="1000" dirty="0"/>
              <a:t>/magazine/2010/01/</a:t>
            </a:r>
            <a:r>
              <a:rPr lang="en-US" sz="1000" dirty="0" err="1"/>
              <a:t>ff_newrevolution</a:t>
            </a:r>
            <a:r>
              <a:rPr lang="en-US" sz="1000" dirty="0"/>
              <a:t>/all/1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56171" y="5497444"/>
            <a:ext cx="3826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[1]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03620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Imperfections of 3D </a:t>
            </a:r>
            <a:r>
              <a:rPr lang="en-US" dirty="0" smtClean="0"/>
              <a:t>Printing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3878342" cy="3505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 title="http://blog.cnccookbook.com/2012/02/11/high-resolution-3d-printer/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451" y="2238321"/>
            <a:ext cx="3168140" cy="23919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10451" y="4630267"/>
            <a:ext cx="31681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Source: http</a:t>
            </a:r>
            <a:r>
              <a:rPr lang="en-US" sz="1000" dirty="0"/>
              <a:t>://</a:t>
            </a:r>
            <a:r>
              <a:rPr lang="en-US" sz="1000" dirty="0" err="1"/>
              <a:t>blog.cnccookbook.com</a:t>
            </a:r>
            <a:r>
              <a:rPr lang="en-US" sz="1000" dirty="0"/>
              <a:t>/2012/02/11/high-resolution-3d-printer/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209" y="2238321"/>
            <a:ext cx="3192099" cy="23919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21209" y="4642582"/>
            <a:ext cx="30049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http://</a:t>
            </a:r>
            <a:r>
              <a:rPr lang="en-US" sz="1000" dirty="0" err="1"/>
              <a:t>softsolder.com</a:t>
            </a:r>
            <a:r>
              <a:rPr lang="en-US" sz="1000" dirty="0"/>
              <a:t>/2011/09/26/reversal-zits-early-action-variations/</a:t>
            </a:r>
          </a:p>
        </p:txBody>
      </p:sp>
    </p:spTree>
    <p:extLst>
      <p:ext uri="{BB962C8B-B14F-4D97-AF65-F5344CB8AC3E}">
        <p14:creationId xmlns:p14="http://schemas.microsoft.com/office/powerpoint/2010/main" val="3303468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Causes of Imperfections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5864939" cy="3505200"/>
          </a:xfrm>
        </p:spPr>
        <p:txBody>
          <a:bodyPr/>
          <a:lstStyle/>
          <a:p>
            <a:r>
              <a:rPr lang="en-US" dirty="0" smtClean="0"/>
              <a:t> Imprecise flow control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There is a mismatch between desired and actual flow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186445" y="2619681"/>
            <a:ext cx="4759869" cy="3090875"/>
            <a:chOff x="1169379" y="3286746"/>
            <a:chExt cx="4796480" cy="3114649"/>
          </a:xfrm>
        </p:grpSpPr>
        <p:sp>
          <p:nvSpPr>
            <p:cNvPr id="5" name="Rectangle 4"/>
            <p:cNvSpPr/>
            <p:nvPr/>
          </p:nvSpPr>
          <p:spPr bwMode="auto">
            <a:xfrm>
              <a:off x="1342424" y="3399115"/>
              <a:ext cx="4623435" cy="300228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-25000">
                <a:ln>
                  <a:noFill/>
                </a:ln>
                <a:solidFill>
                  <a:srgbClr val="000000"/>
                </a:solidFill>
                <a:effectLst/>
                <a:latin typeface="Times" charset="0"/>
                <a:ea typeface="ＭＳ Ｐゴシック" charset="0"/>
              </a:endParaRPr>
            </a:p>
          </p:txBody>
        </p:sp>
        <p:pic>
          <p:nvPicPr>
            <p:cNvPr id="4" name="Picture 3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4233" b="96561" l="2921" r="97079">
                          <a14:foregroundMark x1="71478" y1="94444" x2="4467" y2="77513"/>
                          <a14:foregroundMark x1="84536" y1="60582" x2="4811" y2="41799"/>
                          <a14:foregroundMark x1="83677" y1="21429" x2="2234" y2="14021"/>
                          <a14:foregroundMark x1="20619" y1="96561" x2="12715" y2="56085"/>
                          <a14:foregroundMark x1="41065" y1="4233" x2="14605" y2="34127"/>
                          <a14:foregroundMark x1="91581" y1="74074" x2="81443" y2="73545"/>
                          <a14:foregroundMark x1="84364" y1="87037" x2="68729" y2="88624"/>
                          <a14:foregroundMark x1="91753" y1="88624" x2="84536" y2="83862"/>
                          <a14:backgroundMark x1="72337" y1="90476" x2="95017" y2="92328"/>
                          <a14:backgroundMark x1="76632" y1="91799" x2="76117" y2="97884"/>
                          <a14:backgroundMark x1="88660" y1="25926" x2="88316" y2="34392"/>
                          <a14:backgroundMark x1="89863" y1="35450" x2="97595" y2="35450"/>
                          <a14:backgroundMark x1="90034" y1="25926" x2="98110" y2="26190"/>
                          <a14:backgroundMark x1="98454" y1="95767" x2="90722" y2="9497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9379" y="3286746"/>
              <a:ext cx="4796480" cy="31146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" name="TextBox 7"/>
          <p:cNvSpPr txBox="1"/>
          <p:nvPr/>
        </p:nvSpPr>
        <p:spPr>
          <a:xfrm>
            <a:off x="6946314" y="5363289"/>
            <a:ext cx="13388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</a:t>
            </a:r>
            <a:r>
              <a:rPr lang="en-US" sz="1000" dirty="0" err="1" smtClean="0"/>
              <a:t>Stratasys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45703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Improving Precise </a:t>
            </a:r>
            <a:r>
              <a:rPr lang="en-US" dirty="0"/>
              <a:t>F</a:t>
            </a:r>
            <a:r>
              <a:rPr lang="en-US" dirty="0" smtClean="0"/>
              <a:t>low </a:t>
            </a:r>
            <a:r>
              <a:rPr lang="en-US" dirty="0"/>
              <a:t>C</a:t>
            </a:r>
            <a:r>
              <a:rPr lang="en-US" dirty="0" smtClean="0"/>
              <a:t>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Rounded Rectangle 3"/>
          <p:cNvSpPr/>
          <p:nvPr/>
        </p:nvSpPr>
        <p:spPr bwMode="auto">
          <a:xfrm>
            <a:off x="685800" y="2326344"/>
            <a:ext cx="2545562" cy="91025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5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Verdana"/>
                <a:ea typeface="ＭＳ Ｐゴシック" charset="0"/>
                <a:cs typeface="Verdana"/>
              </a:rPr>
              <a:t>Characterizing the flow experimentally</a:t>
            </a:r>
            <a:endParaRPr kumimoji="0" lang="en-US" sz="1500" b="0" i="0" u="none" strike="noStrike" cap="none" normalizeH="0" baseline="-25000" dirty="0">
              <a:ln>
                <a:noFill/>
              </a:ln>
              <a:solidFill>
                <a:srgbClr val="000000"/>
              </a:solidFill>
              <a:effectLst/>
              <a:latin typeface="Verdana"/>
              <a:ea typeface="ＭＳ Ｐゴシック" charset="0"/>
              <a:cs typeface="Verdana"/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401572" y="3452543"/>
            <a:ext cx="2545562" cy="91025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5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Verdana"/>
                <a:ea typeface="ＭＳ Ｐゴシック" charset="0"/>
                <a:cs typeface="Verdana"/>
              </a:rPr>
              <a:t>Theoretical causes of imprecise flow</a:t>
            </a:r>
            <a:endParaRPr kumimoji="0" lang="en-US" sz="1500" b="0" i="0" u="none" strike="noStrike" cap="none" normalizeH="0" baseline="-25000" dirty="0">
              <a:ln>
                <a:noFill/>
              </a:ln>
              <a:solidFill>
                <a:srgbClr val="000000"/>
              </a:solidFill>
              <a:effectLst/>
              <a:latin typeface="Verdana"/>
              <a:ea typeface="ＭＳ Ｐゴシック" charset="0"/>
              <a:cs typeface="Verdana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6117344" y="4578742"/>
            <a:ext cx="2545562" cy="91025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5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Verdana"/>
                <a:ea typeface="ＭＳ Ｐゴシック" charset="0"/>
                <a:cs typeface="Verdana"/>
              </a:rPr>
              <a:t>Practical methods of improving precision</a:t>
            </a:r>
            <a:endParaRPr kumimoji="0" lang="en-US" sz="1500" b="0" i="0" u="none" strike="noStrike" cap="none" normalizeH="0" baseline="-25000" dirty="0">
              <a:ln>
                <a:noFill/>
              </a:ln>
              <a:solidFill>
                <a:srgbClr val="000000"/>
              </a:solidFill>
              <a:effectLst/>
              <a:latin typeface="Verdana"/>
              <a:ea typeface="ＭＳ Ｐゴシック" charset="0"/>
              <a:cs typeface="Verdana"/>
            </a:endParaRPr>
          </a:p>
        </p:txBody>
      </p:sp>
      <p:cxnSp>
        <p:nvCxnSpPr>
          <p:cNvPr id="18" name="Curved Connector 17"/>
          <p:cNvCxnSpPr>
            <a:stCxn id="4" idx="2"/>
            <a:endCxn id="6" idx="1"/>
          </p:cNvCxnSpPr>
          <p:nvPr/>
        </p:nvCxnSpPr>
        <p:spPr bwMode="auto">
          <a:xfrm rot="16200000" flipH="1">
            <a:off x="2344539" y="2850635"/>
            <a:ext cx="671074" cy="1442991"/>
          </a:xfrm>
          <a:prstGeom prst="curvedConnector2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Curved Connector 19"/>
          <p:cNvCxnSpPr>
            <a:stCxn id="6" idx="2"/>
            <a:endCxn id="7" idx="1"/>
          </p:cNvCxnSpPr>
          <p:nvPr/>
        </p:nvCxnSpPr>
        <p:spPr bwMode="auto">
          <a:xfrm rot="16200000" flipH="1">
            <a:off x="5060311" y="3976834"/>
            <a:ext cx="671074" cy="1442991"/>
          </a:xfrm>
          <a:prstGeom prst="curvedConnector2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400344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ufts_template20110330011628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Theme">
      <a:majorFont>
        <a:latin typeface="Verdana"/>
        <a:ea typeface="ＭＳ Ｐゴシック"/>
        <a:cs typeface=""/>
      </a:majorFont>
      <a:minorFont>
        <a:latin typeface="Verdana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-25000">
            <a:ln>
              <a:noFill/>
            </a:ln>
            <a:solidFill>
              <a:srgbClr val="000000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-25000">
            <a:ln>
              <a:noFill/>
            </a:ln>
            <a:solidFill>
              <a:srgbClr val="000000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tufts_template20110330011628.pot</Template>
  <TotalTime>2729</TotalTime>
  <Words>2368</Words>
  <Application>Microsoft Macintosh PowerPoint</Application>
  <PresentationFormat>On-screen Show (4:3)</PresentationFormat>
  <Paragraphs>292</Paragraphs>
  <Slides>22</Slides>
  <Notes>17</Notes>
  <HiddenSlides>0</HiddenSlides>
  <MMClips>2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tufts_template20110330011628</vt:lpstr>
      <vt:lpstr>Document</vt:lpstr>
      <vt:lpstr>3D Printing:  Why it Matters and  How it Can be Improved</vt:lpstr>
      <vt:lpstr>What is 3D Printing?</vt:lpstr>
      <vt:lpstr>PowerPoint Presentation</vt:lpstr>
      <vt:lpstr>Parts of a 3D Printer</vt:lpstr>
      <vt:lpstr>There is a Problem With Manufacturing…</vt:lpstr>
      <vt:lpstr>Distributed, Personal Manufacturing</vt:lpstr>
      <vt:lpstr>Imperfections of 3D Printing</vt:lpstr>
      <vt:lpstr>Causes of Imperfections</vt:lpstr>
      <vt:lpstr>Improving Precise Flow Control</vt:lpstr>
      <vt:lpstr>Characterizing an Extruder’s Flow:   Dynamic Modeling</vt:lpstr>
      <vt:lpstr>Characterizing an Extruder’s Flow:    The Experiment</vt:lpstr>
      <vt:lpstr>Characterizing an Extruder’s Flow:   Fitting the Model</vt:lpstr>
      <vt:lpstr>Theoretical Causes of Imprecise Flow:   Melt-Zone Effects</vt:lpstr>
      <vt:lpstr>Theoretical Causes of Imprecise Flow:   Melt-Zone Effects</vt:lpstr>
      <vt:lpstr>Practical Methods for Better Flow Control:   Choice of Filament</vt:lpstr>
      <vt:lpstr>Practical Methods for Better Flow Control:   Control Compensation</vt:lpstr>
      <vt:lpstr>Conclusion</vt:lpstr>
      <vt:lpstr>References</vt:lpstr>
      <vt:lpstr>Questions?</vt:lpstr>
      <vt:lpstr>Theoretical Causes of Imprecise Flow:   Filament Effects</vt:lpstr>
      <vt:lpstr>The need for more precise flow control</vt:lpstr>
      <vt:lpstr>Practical Methods for Better Flow Control:   Control Compensation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Achieving Precise Flow Control in Fused Deposition Modeling Extruders</dc:title>
  <dc:creator>Will Langford</dc:creator>
  <cp:lastModifiedBy>Will Langford</cp:lastModifiedBy>
  <cp:revision>86</cp:revision>
  <dcterms:created xsi:type="dcterms:W3CDTF">2012-04-08T02:26:43Z</dcterms:created>
  <dcterms:modified xsi:type="dcterms:W3CDTF">2012-04-17T14:43:54Z</dcterms:modified>
</cp:coreProperties>
</file>

<file path=docProps/thumbnail.jpeg>
</file>